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1" r:id="rId9"/>
    <p:sldId id="272" r:id="rId10"/>
    <p:sldId id="263" r:id="rId11"/>
    <p:sldId id="264" r:id="rId12"/>
    <p:sldId id="265" r:id="rId13"/>
    <p:sldId id="266" r:id="rId14"/>
    <p:sldId id="267" r:id="rId15"/>
    <p:sldId id="268" r:id="rId16"/>
    <p:sldId id="269" r:id="rId17"/>
    <p:sldId id="270" r:id="rId18"/>
  </p:sldIdLst>
  <p:sldSz cx="18288000" cy="10287000"/>
  <p:notesSz cx="6858000" cy="9144000"/>
  <p:embeddedFontLst>
    <p:embeddedFont>
      <p:font typeface="Butcherman Caps" panose="020B0604020202020204" charset="0"/>
      <p:regular r:id="rId19"/>
    </p:embeddedFont>
    <p:embeddedFont>
      <p:font typeface="Calibri" panose="020F0502020204030204" pitchFamily="34" charset="0"/>
      <p:regular r:id="rId20"/>
      <p:bold r:id="rId21"/>
      <p:italic r:id="rId22"/>
      <p:boldItalic r:id="rId23"/>
    </p:embeddedFont>
    <p:embeddedFont>
      <p:font typeface="Cantora One" panose="020B0604020202020204" charset="0"/>
      <p:regular r:id="rId24"/>
    </p:embeddedFont>
    <p:embeddedFont>
      <p:font typeface="Jeepers" panose="020B0604020202020204" charset="0"/>
      <p:regular r:id="rId25"/>
    </p:embeddedFont>
    <p:embeddedFont>
      <p:font typeface="Open Sauce" panose="020B0604020202020204" charset="0"/>
      <p:regular r:id="rId26"/>
    </p:embeddedFont>
    <p:embeddedFont>
      <p:font typeface="Open Sauce Bold" panose="020B0604020202020204" charset="0"/>
      <p:regular r:id="rId27"/>
    </p:embeddedFont>
    <p:embeddedFont>
      <p:font typeface="TT Commons Pro"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469" t="-8787" b="-14719"/>
            </a:stretch>
          </a:blipFill>
        </p:spPr>
        <p:txBody>
          <a:bodyPr/>
          <a:lstStyle/>
          <a:p>
            <a:endParaRPr lang="en-IN"/>
          </a:p>
        </p:txBody>
      </p:sp>
      <p:sp>
        <p:nvSpPr>
          <p:cNvPr id="3" name="TextBox 3"/>
          <p:cNvSpPr txBox="1"/>
          <p:nvPr/>
        </p:nvSpPr>
        <p:spPr>
          <a:xfrm>
            <a:off x="2693542" y="6406283"/>
            <a:ext cx="13412970" cy="2158441"/>
          </a:xfrm>
          <a:prstGeom prst="rect">
            <a:avLst/>
          </a:prstGeom>
        </p:spPr>
        <p:txBody>
          <a:bodyPr lIns="0" tIns="0" rIns="0" bIns="0" rtlCol="0" anchor="t">
            <a:spAutoFit/>
          </a:bodyPr>
          <a:lstStyle/>
          <a:p>
            <a:pPr algn="ctr">
              <a:lnSpc>
                <a:spcPts val="16425"/>
              </a:lnSpc>
            </a:pPr>
            <a:r>
              <a:rPr lang="en-US" sz="15350">
                <a:solidFill>
                  <a:srgbClr val="EAEAEA"/>
                </a:solidFill>
                <a:latin typeface="Jeepers"/>
              </a:rPr>
              <a:t>Karlheinz asylum</a:t>
            </a:r>
          </a:p>
        </p:txBody>
      </p:sp>
      <p:sp>
        <p:nvSpPr>
          <p:cNvPr id="4" name="TextBox 4"/>
          <p:cNvSpPr txBox="1"/>
          <p:nvPr/>
        </p:nvSpPr>
        <p:spPr>
          <a:xfrm>
            <a:off x="14797861" y="1302308"/>
            <a:ext cx="2461439" cy="1314311"/>
          </a:xfrm>
          <a:prstGeom prst="rect">
            <a:avLst/>
          </a:prstGeom>
        </p:spPr>
        <p:txBody>
          <a:bodyPr lIns="0" tIns="0" rIns="0" bIns="0" rtlCol="0" anchor="t">
            <a:spAutoFit/>
          </a:bodyPr>
          <a:lstStyle/>
          <a:p>
            <a:pPr algn="r">
              <a:lnSpc>
                <a:spcPts val="5257"/>
              </a:lnSpc>
            </a:pPr>
            <a:r>
              <a:rPr lang="en-US" sz="3755">
                <a:solidFill>
                  <a:srgbClr val="EAEAEA"/>
                </a:solidFill>
                <a:latin typeface="Jeepers"/>
              </a:rPr>
              <a:t>Gauraang Goel 21CSU319</a:t>
            </a:r>
          </a:p>
        </p:txBody>
      </p:sp>
      <p:sp>
        <p:nvSpPr>
          <p:cNvPr id="5" name="TextBox 5"/>
          <p:cNvSpPr txBox="1"/>
          <p:nvPr/>
        </p:nvSpPr>
        <p:spPr>
          <a:xfrm>
            <a:off x="793119" y="1292783"/>
            <a:ext cx="5411549" cy="1887575"/>
          </a:xfrm>
          <a:prstGeom prst="rect">
            <a:avLst/>
          </a:prstGeom>
        </p:spPr>
        <p:txBody>
          <a:bodyPr lIns="0" tIns="0" rIns="0" bIns="0" rtlCol="0" anchor="t">
            <a:spAutoFit/>
          </a:bodyPr>
          <a:lstStyle/>
          <a:p>
            <a:pPr algn="r">
              <a:lnSpc>
                <a:spcPts val="5650"/>
              </a:lnSpc>
            </a:pPr>
            <a:r>
              <a:rPr lang="en-US" sz="4036" dirty="0" err="1">
                <a:solidFill>
                  <a:srgbClr val="EAEAEA"/>
                </a:solidFill>
                <a:latin typeface="Jeepers"/>
              </a:rPr>
              <a:t>MAJor</a:t>
            </a:r>
            <a:r>
              <a:rPr lang="en-US" sz="4036" dirty="0">
                <a:solidFill>
                  <a:srgbClr val="EAEAEA"/>
                </a:solidFill>
                <a:latin typeface="Jeepers"/>
              </a:rPr>
              <a:t> Evaluation Project</a:t>
            </a:r>
          </a:p>
          <a:p>
            <a:pPr algn="r">
              <a:lnSpc>
                <a:spcPts val="4670"/>
              </a:lnSpc>
            </a:pPr>
            <a:r>
              <a:rPr lang="en-US" sz="3336" dirty="0">
                <a:solidFill>
                  <a:srgbClr val="EAEAEA"/>
                </a:solidFill>
                <a:latin typeface="Cantora One"/>
              </a:rPr>
              <a:t>(AI FOR GAMES AND APG)</a:t>
            </a:r>
          </a:p>
          <a:p>
            <a:pPr algn="r">
              <a:lnSpc>
                <a:spcPts val="4670"/>
              </a:lnSpc>
            </a:pPr>
            <a:endParaRPr lang="en-US" sz="3336" dirty="0">
              <a:solidFill>
                <a:srgbClr val="EAEAEA"/>
              </a:solidFill>
              <a:latin typeface="Cantor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F403A"/>
        </a:solidFill>
        <a:effectLst/>
      </p:bgPr>
    </p:bg>
    <p:spTree>
      <p:nvGrpSpPr>
        <p:cNvPr id="1" name=""/>
        <p:cNvGrpSpPr/>
        <p:nvPr/>
      </p:nvGrpSpPr>
      <p:grpSpPr>
        <a:xfrm>
          <a:off x="0" y="0"/>
          <a:ext cx="0" cy="0"/>
          <a:chOff x="0" y="0"/>
          <a:chExt cx="0" cy="0"/>
        </a:xfrm>
      </p:grpSpPr>
      <p:sp>
        <p:nvSpPr>
          <p:cNvPr id="2" name="Freeform 2"/>
          <p:cNvSpPr/>
          <p:nvPr/>
        </p:nvSpPr>
        <p:spPr>
          <a:xfrm>
            <a:off x="12908228" y="5266624"/>
            <a:ext cx="7303770" cy="8229600"/>
          </a:xfrm>
          <a:custGeom>
            <a:avLst/>
            <a:gdLst/>
            <a:ahLst/>
            <a:cxnLst/>
            <a:rect l="l" t="t" r="r" b="b"/>
            <a:pathLst>
              <a:path w="7303770" h="8229600">
                <a:moveTo>
                  <a:pt x="0" y="0"/>
                </a:moveTo>
                <a:lnTo>
                  <a:pt x="7303770" y="0"/>
                </a:lnTo>
                <a:lnTo>
                  <a:pt x="730377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a:off x="-1369019" y="-1969536"/>
            <a:ext cx="9568387" cy="12800517"/>
          </a:xfrm>
          <a:custGeom>
            <a:avLst/>
            <a:gdLst/>
            <a:ahLst/>
            <a:cxnLst/>
            <a:rect l="l" t="t" r="r" b="b"/>
            <a:pathLst>
              <a:path w="9568387" h="12800517">
                <a:moveTo>
                  <a:pt x="0" y="0"/>
                </a:moveTo>
                <a:lnTo>
                  <a:pt x="9568387" y="0"/>
                </a:lnTo>
                <a:lnTo>
                  <a:pt x="9568387" y="12800517"/>
                </a:lnTo>
                <a:lnTo>
                  <a:pt x="0" y="12800517"/>
                </a:lnTo>
                <a:lnTo>
                  <a:pt x="0" y="0"/>
                </a:lnTo>
                <a:close/>
              </a:path>
            </a:pathLst>
          </a:custGeom>
          <a:blipFill>
            <a:blip r:embed="rId3"/>
            <a:stretch>
              <a:fillRect/>
            </a:stretch>
          </a:blipFill>
        </p:spPr>
        <p:txBody>
          <a:bodyPr/>
          <a:lstStyle/>
          <a:p>
            <a:endParaRPr lang="en-IN"/>
          </a:p>
        </p:txBody>
      </p:sp>
      <p:sp>
        <p:nvSpPr>
          <p:cNvPr id="4" name="Freeform 4"/>
          <p:cNvSpPr/>
          <p:nvPr/>
        </p:nvSpPr>
        <p:spPr>
          <a:xfrm>
            <a:off x="2852571" y="2036785"/>
            <a:ext cx="12582858" cy="7071836"/>
          </a:xfrm>
          <a:custGeom>
            <a:avLst/>
            <a:gdLst/>
            <a:ahLst/>
            <a:cxnLst/>
            <a:rect l="l" t="t" r="r" b="b"/>
            <a:pathLst>
              <a:path w="12582858" h="7071836">
                <a:moveTo>
                  <a:pt x="0" y="0"/>
                </a:moveTo>
                <a:lnTo>
                  <a:pt x="12582858" y="0"/>
                </a:lnTo>
                <a:lnTo>
                  <a:pt x="12582858" y="7071837"/>
                </a:lnTo>
                <a:lnTo>
                  <a:pt x="0" y="7071837"/>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6679952" y="460716"/>
            <a:ext cx="4928096" cy="1576069"/>
          </a:xfrm>
          <a:prstGeom prst="rect">
            <a:avLst/>
          </a:prstGeom>
        </p:spPr>
        <p:txBody>
          <a:bodyPr lIns="0" tIns="0" rIns="0" bIns="0" rtlCol="0" anchor="t">
            <a:spAutoFit/>
          </a:bodyPr>
          <a:lstStyle/>
          <a:p>
            <a:pPr algn="ctr">
              <a:lnSpc>
                <a:spcPts val="12880"/>
              </a:lnSpc>
            </a:pPr>
            <a:r>
              <a:rPr lang="en-US" sz="9200">
                <a:solidFill>
                  <a:srgbClr val="EAEAEA"/>
                </a:solidFill>
                <a:latin typeface="Jeepers"/>
              </a:rPr>
              <a:t>Main Menu</a:t>
            </a:r>
          </a:p>
        </p:txBody>
      </p:sp>
    </p:spTree>
  </p:cSld>
  <p:clrMapOvr>
    <a:masterClrMapping/>
  </p:clrMapOvr>
  <p:transition>
    <p:cover dir="rd"/>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A24"/>
        </a:solidFill>
        <a:effectLst/>
      </p:bgPr>
    </p:bg>
    <p:spTree>
      <p:nvGrpSpPr>
        <p:cNvPr id="1" name=""/>
        <p:cNvGrpSpPr/>
        <p:nvPr/>
      </p:nvGrpSpPr>
      <p:grpSpPr>
        <a:xfrm>
          <a:off x="0" y="0"/>
          <a:ext cx="0" cy="0"/>
          <a:chOff x="0" y="0"/>
          <a:chExt cx="0" cy="0"/>
        </a:xfrm>
      </p:grpSpPr>
      <p:sp>
        <p:nvSpPr>
          <p:cNvPr id="2" name="Freeform 2"/>
          <p:cNvSpPr/>
          <p:nvPr/>
        </p:nvSpPr>
        <p:spPr>
          <a:xfrm>
            <a:off x="12908228" y="5266624"/>
            <a:ext cx="7303770" cy="8229600"/>
          </a:xfrm>
          <a:custGeom>
            <a:avLst/>
            <a:gdLst/>
            <a:ahLst/>
            <a:cxnLst/>
            <a:rect l="l" t="t" r="r" b="b"/>
            <a:pathLst>
              <a:path w="7303770" h="8229600">
                <a:moveTo>
                  <a:pt x="0" y="0"/>
                </a:moveTo>
                <a:lnTo>
                  <a:pt x="7303770" y="0"/>
                </a:lnTo>
                <a:lnTo>
                  <a:pt x="730377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a:off x="-1369019" y="-1969536"/>
            <a:ext cx="9568387" cy="12800517"/>
          </a:xfrm>
          <a:custGeom>
            <a:avLst/>
            <a:gdLst/>
            <a:ahLst/>
            <a:cxnLst/>
            <a:rect l="l" t="t" r="r" b="b"/>
            <a:pathLst>
              <a:path w="9568387" h="12800517">
                <a:moveTo>
                  <a:pt x="0" y="0"/>
                </a:moveTo>
                <a:lnTo>
                  <a:pt x="9568387" y="0"/>
                </a:lnTo>
                <a:lnTo>
                  <a:pt x="9568387" y="12800517"/>
                </a:lnTo>
                <a:lnTo>
                  <a:pt x="0" y="12800517"/>
                </a:lnTo>
                <a:lnTo>
                  <a:pt x="0" y="0"/>
                </a:lnTo>
                <a:close/>
              </a:path>
            </a:pathLst>
          </a:custGeom>
          <a:blipFill>
            <a:blip r:embed="rId3"/>
            <a:stretch>
              <a:fillRect/>
            </a:stretch>
          </a:blipFill>
        </p:spPr>
        <p:txBody>
          <a:bodyPr/>
          <a:lstStyle/>
          <a:p>
            <a:endParaRPr lang="en-IN"/>
          </a:p>
        </p:txBody>
      </p:sp>
      <p:sp>
        <p:nvSpPr>
          <p:cNvPr id="4" name="Freeform 4"/>
          <p:cNvSpPr/>
          <p:nvPr/>
        </p:nvSpPr>
        <p:spPr>
          <a:xfrm>
            <a:off x="421461" y="2036785"/>
            <a:ext cx="8457801" cy="4720185"/>
          </a:xfrm>
          <a:custGeom>
            <a:avLst/>
            <a:gdLst/>
            <a:ahLst/>
            <a:cxnLst/>
            <a:rect l="l" t="t" r="r" b="b"/>
            <a:pathLst>
              <a:path w="8457801" h="4720185">
                <a:moveTo>
                  <a:pt x="0" y="0"/>
                </a:moveTo>
                <a:lnTo>
                  <a:pt x="8457801" y="0"/>
                </a:lnTo>
                <a:lnTo>
                  <a:pt x="8457801" y="4720185"/>
                </a:lnTo>
                <a:lnTo>
                  <a:pt x="0" y="4720185"/>
                </a:lnTo>
                <a:lnTo>
                  <a:pt x="0" y="0"/>
                </a:lnTo>
                <a:close/>
              </a:path>
            </a:pathLst>
          </a:custGeom>
          <a:blipFill>
            <a:blip r:embed="rId4"/>
            <a:stretch>
              <a:fillRect/>
            </a:stretch>
          </a:blipFill>
        </p:spPr>
        <p:txBody>
          <a:bodyPr/>
          <a:lstStyle/>
          <a:p>
            <a:endParaRPr lang="en-IN"/>
          </a:p>
        </p:txBody>
      </p:sp>
      <p:sp>
        <p:nvSpPr>
          <p:cNvPr id="5" name="Freeform 5"/>
          <p:cNvSpPr/>
          <p:nvPr/>
        </p:nvSpPr>
        <p:spPr>
          <a:xfrm>
            <a:off x="9144000" y="4122779"/>
            <a:ext cx="8115300" cy="5135521"/>
          </a:xfrm>
          <a:custGeom>
            <a:avLst/>
            <a:gdLst/>
            <a:ahLst/>
            <a:cxnLst/>
            <a:rect l="l" t="t" r="r" b="b"/>
            <a:pathLst>
              <a:path w="8115300" h="5135521">
                <a:moveTo>
                  <a:pt x="0" y="0"/>
                </a:moveTo>
                <a:lnTo>
                  <a:pt x="8115300" y="0"/>
                </a:lnTo>
                <a:lnTo>
                  <a:pt x="8115300" y="5135521"/>
                </a:lnTo>
                <a:lnTo>
                  <a:pt x="0" y="5135521"/>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7367439" y="460716"/>
            <a:ext cx="3553123" cy="1493037"/>
          </a:xfrm>
          <a:prstGeom prst="rect">
            <a:avLst/>
          </a:prstGeom>
        </p:spPr>
        <p:txBody>
          <a:bodyPr lIns="0" tIns="0" rIns="0" bIns="0" rtlCol="0" anchor="t">
            <a:spAutoFit/>
          </a:bodyPr>
          <a:lstStyle/>
          <a:p>
            <a:pPr algn="ctr">
              <a:lnSpc>
                <a:spcPts val="12880"/>
              </a:lnSpc>
            </a:pPr>
            <a:r>
              <a:rPr lang="en-US" sz="8800" dirty="0">
                <a:solidFill>
                  <a:srgbClr val="EAEAEA"/>
                </a:solidFill>
                <a:latin typeface="Jeepers"/>
              </a:rPr>
              <a:t>IN GAME</a:t>
            </a: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F403A"/>
        </a:solidFill>
        <a:effectLst/>
      </p:bgPr>
    </p:bg>
    <p:spTree>
      <p:nvGrpSpPr>
        <p:cNvPr id="1" name=""/>
        <p:cNvGrpSpPr/>
        <p:nvPr/>
      </p:nvGrpSpPr>
      <p:grpSpPr>
        <a:xfrm>
          <a:off x="0" y="0"/>
          <a:ext cx="0" cy="0"/>
          <a:chOff x="0" y="0"/>
          <a:chExt cx="0" cy="0"/>
        </a:xfrm>
      </p:grpSpPr>
      <p:sp>
        <p:nvSpPr>
          <p:cNvPr id="2" name="Freeform 2"/>
          <p:cNvSpPr/>
          <p:nvPr/>
        </p:nvSpPr>
        <p:spPr>
          <a:xfrm>
            <a:off x="12908228" y="5266624"/>
            <a:ext cx="7303770" cy="8229600"/>
          </a:xfrm>
          <a:custGeom>
            <a:avLst/>
            <a:gdLst/>
            <a:ahLst/>
            <a:cxnLst/>
            <a:rect l="l" t="t" r="r" b="b"/>
            <a:pathLst>
              <a:path w="7303770" h="8229600">
                <a:moveTo>
                  <a:pt x="0" y="0"/>
                </a:moveTo>
                <a:lnTo>
                  <a:pt x="7303770" y="0"/>
                </a:lnTo>
                <a:lnTo>
                  <a:pt x="730377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a:off x="-1369019" y="-1969536"/>
            <a:ext cx="9568387" cy="12800517"/>
          </a:xfrm>
          <a:custGeom>
            <a:avLst/>
            <a:gdLst/>
            <a:ahLst/>
            <a:cxnLst/>
            <a:rect l="l" t="t" r="r" b="b"/>
            <a:pathLst>
              <a:path w="9568387" h="12800517">
                <a:moveTo>
                  <a:pt x="0" y="0"/>
                </a:moveTo>
                <a:lnTo>
                  <a:pt x="9568387" y="0"/>
                </a:lnTo>
                <a:lnTo>
                  <a:pt x="9568387" y="12800517"/>
                </a:lnTo>
                <a:lnTo>
                  <a:pt x="0" y="12800517"/>
                </a:lnTo>
                <a:lnTo>
                  <a:pt x="0" y="0"/>
                </a:lnTo>
                <a:close/>
              </a:path>
            </a:pathLst>
          </a:custGeom>
          <a:blipFill>
            <a:blip r:embed="rId3"/>
            <a:stretch>
              <a:fillRect/>
            </a:stretch>
          </a:blipFill>
        </p:spPr>
        <p:txBody>
          <a:bodyPr/>
          <a:lstStyle/>
          <a:p>
            <a:endParaRPr lang="en-IN"/>
          </a:p>
        </p:txBody>
      </p:sp>
      <p:sp>
        <p:nvSpPr>
          <p:cNvPr id="4" name="Freeform 4"/>
          <p:cNvSpPr/>
          <p:nvPr/>
        </p:nvSpPr>
        <p:spPr>
          <a:xfrm>
            <a:off x="3584436" y="2306535"/>
            <a:ext cx="11119128" cy="6262882"/>
          </a:xfrm>
          <a:custGeom>
            <a:avLst/>
            <a:gdLst/>
            <a:ahLst/>
            <a:cxnLst/>
            <a:rect l="l" t="t" r="r" b="b"/>
            <a:pathLst>
              <a:path w="11119128" h="6262882">
                <a:moveTo>
                  <a:pt x="0" y="0"/>
                </a:moveTo>
                <a:lnTo>
                  <a:pt x="11119128" y="0"/>
                </a:lnTo>
                <a:lnTo>
                  <a:pt x="11119128" y="6262882"/>
                </a:lnTo>
                <a:lnTo>
                  <a:pt x="0" y="6262882"/>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7010846" y="460716"/>
            <a:ext cx="4266307" cy="1576069"/>
          </a:xfrm>
          <a:prstGeom prst="rect">
            <a:avLst/>
          </a:prstGeom>
        </p:spPr>
        <p:txBody>
          <a:bodyPr lIns="0" tIns="0" rIns="0" bIns="0" rtlCol="0" anchor="t">
            <a:spAutoFit/>
          </a:bodyPr>
          <a:lstStyle/>
          <a:p>
            <a:pPr algn="ctr">
              <a:lnSpc>
                <a:spcPts val="12880"/>
              </a:lnSpc>
            </a:pPr>
            <a:r>
              <a:rPr lang="en-US" sz="9200">
                <a:solidFill>
                  <a:srgbClr val="EAEAEA"/>
                </a:solidFill>
                <a:latin typeface="Jeepers"/>
              </a:rPr>
              <a:t>End Menu</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5E7A"/>
        </a:solidFill>
        <a:effectLst/>
      </p:bgPr>
    </p:bg>
    <p:spTree>
      <p:nvGrpSpPr>
        <p:cNvPr id="1" name=""/>
        <p:cNvGrpSpPr/>
        <p:nvPr/>
      </p:nvGrpSpPr>
      <p:grpSpPr>
        <a:xfrm>
          <a:off x="0" y="0"/>
          <a:ext cx="0" cy="0"/>
          <a:chOff x="0" y="0"/>
          <a:chExt cx="0" cy="0"/>
        </a:xfrm>
      </p:grpSpPr>
      <p:sp>
        <p:nvSpPr>
          <p:cNvPr id="2" name="Freeform 2"/>
          <p:cNvSpPr/>
          <p:nvPr/>
        </p:nvSpPr>
        <p:spPr>
          <a:xfrm>
            <a:off x="12908228" y="5266624"/>
            <a:ext cx="7303770" cy="8229600"/>
          </a:xfrm>
          <a:custGeom>
            <a:avLst/>
            <a:gdLst/>
            <a:ahLst/>
            <a:cxnLst/>
            <a:rect l="l" t="t" r="r" b="b"/>
            <a:pathLst>
              <a:path w="7303770" h="8229600">
                <a:moveTo>
                  <a:pt x="0" y="0"/>
                </a:moveTo>
                <a:lnTo>
                  <a:pt x="7303770" y="0"/>
                </a:lnTo>
                <a:lnTo>
                  <a:pt x="730377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a:off x="-1369019" y="-1969536"/>
            <a:ext cx="9568387" cy="12800517"/>
          </a:xfrm>
          <a:custGeom>
            <a:avLst/>
            <a:gdLst/>
            <a:ahLst/>
            <a:cxnLst/>
            <a:rect l="l" t="t" r="r" b="b"/>
            <a:pathLst>
              <a:path w="9568387" h="12800517">
                <a:moveTo>
                  <a:pt x="0" y="0"/>
                </a:moveTo>
                <a:lnTo>
                  <a:pt x="9568387" y="0"/>
                </a:lnTo>
                <a:lnTo>
                  <a:pt x="9568387" y="12800517"/>
                </a:lnTo>
                <a:lnTo>
                  <a:pt x="0" y="12800517"/>
                </a:lnTo>
                <a:lnTo>
                  <a:pt x="0" y="0"/>
                </a:lnTo>
                <a:close/>
              </a:path>
            </a:pathLst>
          </a:custGeom>
          <a:blipFill>
            <a:blip r:embed="rId3"/>
            <a:stretch>
              <a:fillRect/>
            </a:stretch>
          </a:blipFill>
        </p:spPr>
        <p:txBody>
          <a:bodyPr/>
          <a:lstStyle/>
          <a:p>
            <a:endParaRPr lang="en-IN"/>
          </a:p>
        </p:txBody>
      </p:sp>
      <p:sp>
        <p:nvSpPr>
          <p:cNvPr id="4" name="Freeform 4"/>
          <p:cNvSpPr/>
          <p:nvPr/>
        </p:nvSpPr>
        <p:spPr>
          <a:xfrm>
            <a:off x="13148410" y="3368573"/>
            <a:ext cx="4791849" cy="6301385"/>
          </a:xfrm>
          <a:custGeom>
            <a:avLst/>
            <a:gdLst/>
            <a:ahLst/>
            <a:cxnLst/>
            <a:rect l="l" t="t" r="r" b="b"/>
            <a:pathLst>
              <a:path w="4791849" h="6301385">
                <a:moveTo>
                  <a:pt x="0" y="0"/>
                </a:moveTo>
                <a:lnTo>
                  <a:pt x="4791849" y="0"/>
                </a:lnTo>
                <a:lnTo>
                  <a:pt x="4791849" y="6301385"/>
                </a:lnTo>
                <a:lnTo>
                  <a:pt x="0" y="6301385"/>
                </a:lnTo>
                <a:lnTo>
                  <a:pt x="0" y="0"/>
                </a:lnTo>
                <a:close/>
              </a:path>
            </a:pathLst>
          </a:custGeom>
          <a:blipFill>
            <a:blip r:embed="rId4"/>
            <a:stretch>
              <a:fillRect l="-17982" r="-13319"/>
            </a:stretch>
          </a:blipFill>
        </p:spPr>
        <p:txBody>
          <a:bodyPr/>
          <a:lstStyle/>
          <a:p>
            <a:endParaRPr lang="en-IN"/>
          </a:p>
        </p:txBody>
      </p:sp>
      <p:sp>
        <p:nvSpPr>
          <p:cNvPr id="5" name="Freeform 5"/>
          <p:cNvSpPr/>
          <p:nvPr/>
        </p:nvSpPr>
        <p:spPr>
          <a:xfrm>
            <a:off x="6767498" y="3368573"/>
            <a:ext cx="6009437" cy="6324872"/>
          </a:xfrm>
          <a:custGeom>
            <a:avLst/>
            <a:gdLst/>
            <a:ahLst/>
            <a:cxnLst/>
            <a:rect l="l" t="t" r="r" b="b"/>
            <a:pathLst>
              <a:path w="6009437" h="6324872">
                <a:moveTo>
                  <a:pt x="0" y="0"/>
                </a:moveTo>
                <a:lnTo>
                  <a:pt x="6009437" y="0"/>
                </a:lnTo>
                <a:lnTo>
                  <a:pt x="6009437" y="6324872"/>
                </a:lnTo>
                <a:lnTo>
                  <a:pt x="0" y="6324872"/>
                </a:lnTo>
                <a:lnTo>
                  <a:pt x="0" y="0"/>
                </a:lnTo>
                <a:close/>
              </a:path>
            </a:pathLst>
          </a:custGeom>
          <a:blipFill>
            <a:blip r:embed="rId5"/>
            <a:stretch>
              <a:fillRect/>
            </a:stretch>
          </a:blipFill>
        </p:spPr>
        <p:txBody>
          <a:bodyPr/>
          <a:lstStyle/>
          <a:p>
            <a:endParaRPr lang="en-IN"/>
          </a:p>
        </p:txBody>
      </p:sp>
      <p:sp>
        <p:nvSpPr>
          <p:cNvPr id="6" name="Freeform 6"/>
          <p:cNvSpPr/>
          <p:nvPr/>
        </p:nvSpPr>
        <p:spPr>
          <a:xfrm>
            <a:off x="432464" y="3368573"/>
            <a:ext cx="5965421" cy="6301385"/>
          </a:xfrm>
          <a:custGeom>
            <a:avLst/>
            <a:gdLst/>
            <a:ahLst/>
            <a:cxnLst/>
            <a:rect l="l" t="t" r="r" b="b"/>
            <a:pathLst>
              <a:path w="5965421" h="6301385">
                <a:moveTo>
                  <a:pt x="0" y="0"/>
                </a:moveTo>
                <a:lnTo>
                  <a:pt x="5965421" y="0"/>
                </a:lnTo>
                <a:lnTo>
                  <a:pt x="5965421" y="6301385"/>
                </a:lnTo>
                <a:lnTo>
                  <a:pt x="0" y="6301385"/>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1962660" y="1666935"/>
            <a:ext cx="3142739" cy="1504451"/>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Jeepers"/>
              </a:rPr>
              <a:t>Player</a:t>
            </a:r>
          </a:p>
        </p:txBody>
      </p:sp>
      <p:sp>
        <p:nvSpPr>
          <p:cNvPr id="8" name="TextBox 8"/>
          <p:cNvSpPr txBox="1"/>
          <p:nvPr/>
        </p:nvSpPr>
        <p:spPr>
          <a:xfrm>
            <a:off x="11363762" y="1666935"/>
            <a:ext cx="2826346" cy="1576069"/>
          </a:xfrm>
          <a:prstGeom prst="rect">
            <a:avLst/>
          </a:prstGeom>
        </p:spPr>
        <p:txBody>
          <a:bodyPr lIns="0" tIns="0" rIns="0" bIns="0" rtlCol="0" anchor="t">
            <a:spAutoFit/>
          </a:bodyPr>
          <a:lstStyle/>
          <a:p>
            <a:pPr algn="ctr">
              <a:lnSpc>
                <a:spcPts val="12880"/>
              </a:lnSpc>
            </a:pPr>
            <a:r>
              <a:rPr lang="en-US" sz="9200">
                <a:solidFill>
                  <a:srgbClr val="FFFFFF"/>
                </a:solidFill>
                <a:latin typeface="Jeepers"/>
              </a:rPr>
              <a:t>Enemy</a:t>
            </a:r>
          </a:p>
        </p:txBody>
      </p:sp>
    </p:spTree>
  </p:cSld>
  <p:clrMapOvr>
    <a:masterClrMapping/>
  </p:clrMapOvr>
  <p:transition>
    <p:cover dir="rd"/>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5E7A"/>
        </a:solidFill>
        <a:effectLst/>
      </p:bgPr>
    </p:bg>
    <p:spTree>
      <p:nvGrpSpPr>
        <p:cNvPr id="1" name=""/>
        <p:cNvGrpSpPr/>
        <p:nvPr/>
      </p:nvGrpSpPr>
      <p:grpSpPr>
        <a:xfrm>
          <a:off x="0" y="0"/>
          <a:ext cx="0" cy="0"/>
          <a:chOff x="0" y="0"/>
          <a:chExt cx="0" cy="0"/>
        </a:xfrm>
      </p:grpSpPr>
      <p:sp>
        <p:nvSpPr>
          <p:cNvPr id="2" name="Freeform 2"/>
          <p:cNvSpPr/>
          <p:nvPr/>
        </p:nvSpPr>
        <p:spPr>
          <a:xfrm>
            <a:off x="12908228" y="5266624"/>
            <a:ext cx="7303770" cy="8229600"/>
          </a:xfrm>
          <a:custGeom>
            <a:avLst/>
            <a:gdLst/>
            <a:ahLst/>
            <a:cxnLst/>
            <a:rect l="l" t="t" r="r" b="b"/>
            <a:pathLst>
              <a:path w="7303770" h="8229600">
                <a:moveTo>
                  <a:pt x="0" y="0"/>
                </a:moveTo>
                <a:lnTo>
                  <a:pt x="7303770" y="0"/>
                </a:lnTo>
                <a:lnTo>
                  <a:pt x="730377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a:off x="-1369019" y="-1969536"/>
            <a:ext cx="9568387" cy="12800517"/>
          </a:xfrm>
          <a:custGeom>
            <a:avLst/>
            <a:gdLst/>
            <a:ahLst/>
            <a:cxnLst/>
            <a:rect l="l" t="t" r="r" b="b"/>
            <a:pathLst>
              <a:path w="9568387" h="12800517">
                <a:moveTo>
                  <a:pt x="0" y="0"/>
                </a:moveTo>
                <a:lnTo>
                  <a:pt x="9568387" y="0"/>
                </a:lnTo>
                <a:lnTo>
                  <a:pt x="9568387" y="12800517"/>
                </a:lnTo>
                <a:lnTo>
                  <a:pt x="0" y="12800517"/>
                </a:lnTo>
                <a:lnTo>
                  <a:pt x="0" y="0"/>
                </a:lnTo>
                <a:close/>
              </a:path>
            </a:pathLst>
          </a:custGeom>
          <a:blipFill>
            <a:blip r:embed="rId3"/>
            <a:stretch>
              <a:fillRect/>
            </a:stretch>
          </a:blipFill>
        </p:spPr>
        <p:txBody>
          <a:bodyPr/>
          <a:lstStyle/>
          <a:p>
            <a:endParaRPr lang="en-IN"/>
          </a:p>
        </p:txBody>
      </p:sp>
      <p:sp>
        <p:nvSpPr>
          <p:cNvPr id="4" name="Freeform 4"/>
          <p:cNvSpPr/>
          <p:nvPr/>
        </p:nvSpPr>
        <p:spPr>
          <a:xfrm>
            <a:off x="538483" y="2423794"/>
            <a:ext cx="9240544" cy="4897815"/>
          </a:xfrm>
          <a:custGeom>
            <a:avLst/>
            <a:gdLst/>
            <a:ahLst/>
            <a:cxnLst/>
            <a:rect l="l" t="t" r="r" b="b"/>
            <a:pathLst>
              <a:path w="9240544" h="4897815">
                <a:moveTo>
                  <a:pt x="0" y="0"/>
                </a:moveTo>
                <a:lnTo>
                  <a:pt x="9240543" y="0"/>
                </a:lnTo>
                <a:lnTo>
                  <a:pt x="9240543" y="4897815"/>
                </a:lnTo>
                <a:lnTo>
                  <a:pt x="0" y="4897815"/>
                </a:lnTo>
                <a:lnTo>
                  <a:pt x="0" y="0"/>
                </a:lnTo>
                <a:close/>
              </a:path>
            </a:pathLst>
          </a:custGeom>
          <a:blipFill>
            <a:blip r:embed="rId4"/>
            <a:stretch>
              <a:fillRect/>
            </a:stretch>
          </a:blipFill>
        </p:spPr>
        <p:txBody>
          <a:bodyPr/>
          <a:lstStyle/>
          <a:p>
            <a:endParaRPr lang="en-IN"/>
          </a:p>
        </p:txBody>
      </p:sp>
      <p:sp>
        <p:nvSpPr>
          <p:cNvPr id="5" name="Freeform 5"/>
          <p:cNvSpPr/>
          <p:nvPr/>
        </p:nvSpPr>
        <p:spPr>
          <a:xfrm>
            <a:off x="10381264" y="2423794"/>
            <a:ext cx="3375734" cy="5960124"/>
          </a:xfrm>
          <a:custGeom>
            <a:avLst/>
            <a:gdLst/>
            <a:ahLst/>
            <a:cxnLst/>
            <a:rect l="l" t="t" r="r" b="b"/>
            <a:pathLst>
              <a:path w="3375734" h="5960124">
                <a:moveTo>
                  <a:pt x="0" y="0"/>
                </a:moveTo>
                <a:lnTo>
                  <a:pt x="3375734" y="0"/>
                </a:lnTo>
                <a:lnTo>
                  <a:pt x="3375734" y="5960125"/>
                </a:lnTo>
                <a:lnTo>
                  <a:pt x="0" y="5960125"/>
                </a:lnTo>
                <a:lnTo>
                  <a:pt x="0" y="0"/>
                </a:lnTo>
                <a:close/>
              </a:path>
            </a:pathLst>
          </a:custGeom>
          <a:blipFill>
            <a:blip r:embed="rId5"/>
            <a:stretch>
              <a:fillRect/>
            </a:stretch>
          </a:blipFill>
        </p:spPr>
        <p:txBody>
          <a:bodyPr/>
          <a:lstStyle/>
          <a:p>
            <a:endParaRPr lang="en-IN"/>
          </a:p>
        </p:txBody>
      </p:sp>
      <p:sp>
        <p:nvSpPr>
          <p:cNvPr id="6" name="Freeform 6"/>
          <p:cNvSpPr/>
          <p:nvPr/>
        </p:nvSpPr>
        <p:spPr>
          <a:xfrm>
            <a:off x="728437" y="7507310"/>
            <a:ext cx="3230031" cy="2779690"/>
          </a:xfrm>
          <a:custGeom>
            <a:avLst/>
            <a:gdLst/>
            <a:ahLst/>
            <a:cxnLst/>
            <a:rect l="l" t="t" r="r" b="b"/>
            <a:pathLst>
              <a:path w="3230031" h="2779690">
                <a:moveTo>
                  <a:pt x="0" y="0"/>
                </a:moveTo>
                <a:lnTo>
                  <a:pt x="3230031" y="0"/>
                </a:lnTo>
                <a:lnTo>
                  <a:pt x="3230031" y="2779690"/>
                </a:lnTo>
                <a:lnTo>
                  <a:pt x="0" y="2779690"/>
                </a:lnTo>
                <a:lnTo>
                  <a:pt x="0" y="0"/>
                </a:lnTo>
                <a:close/>
              </a:path>
            </a:pathLst>
          </a:custGeom>
          <a:blipFill>
            <a:blip r:embed="rId6"/>
            <a:stretch>
              <a:fillRect/>
            </a:stretch>
          </a:blipFill>
        </p:spPr>
        <p:txBody>
          <a:bodyPr/>
          <a:lstStyle/>
          <a:p>
            <a:endParaRPr lang="en-IN"/>
          </a:p>
        </p:txBody>
      </p:sp>
      <p:sp>
        <p:nvSpPr>
          <p:cNvPr id="7" name="Freeform 7"/>
          <p:cNvSpPr/>
          <p:nvPr/>
        </p:nvSpPr>
        <p:spPr>
          <a:xfrm>
            <a:off x="11854241" y="349377"/>
            <a:ext cx="6030481" cy="1737596"/>
          </a:xfrm>
          <a:custGeom>
            <a:avLst/>
            <a:gdLst/>
            <a:ahLst/>
            <a:cxnLst/>
            <a:rect l="l" t="t" r="r" b="b"/>
            <a:pathLst>
              <a:path w="6030481" h="1737596">
                <a:moveTo>
                  <a:pt x="0" y="0"/>
                </a:moveTo>
                <a:lnTo>
                  <a:pt x="6030481" y="0"/>
                </a:lnTo>
                <a:lnTo>
                  <a:pt x="6030481" y="1737597"/>
                </a:lnTo>
                <a:lnTo>
                  <a:pt x="0" y="1737597"/>
                </a:lnTo>
                <a:lnTo>
                  <a:pt x="0" y="0"/>
                </a:lnTo>
                <a:close/>
              </a:path>
            </a:pathLst>
          </a:custGeom>
          <a:blipFill>
            <a:blip r:embed="rId7"/>
            <a:stretch>
              <a:fillRect/>
            </a:stretch>
          </a:blipFill>
        </p:spPr>
        <p:txBody>
          <a:bodyPr/>
          <a:lstStyle/>
          <a:p>
            <a:endParaRPr lang="en-IN"/>
          </a:p>
        </p:txBody>
      </p:sp>
      <p:sp>
        <p:nvSpPr>
          <p:cNvPr id="8" name="Freeform 8"/>
          <p:cNvSpPr/>
          <p:nvPr/>
        </p:nvSpPr>
        <p:spPr>
          <a:xfrm>
            <a:off x="4171501" y="8515897"/>
            <a:ext cx="10442767" cy="1731053"/>
          </a:xfrm>
          <a:custGeom>
            <a:avLst/>
            <a:gdLst/>
            <a:ahLst/>
            <a:cxnLst/>
            <a:rect l="l" t="t" r="r" b="b"/>
            <a:pathLst>
              <a:path w="10442767" h="1731053">
                <a:moveTo>
                  <a:pt x="0" y="0"/>
                </a:moveTo>
                <a:lnTo>
                  <a:pt x="10442768" y="0"/>
                </a:lnTo>
                <a:lnTo>
                  <a:pt x="10442768" y="1731053"/>
                </a:lnTo>
                <a:lnTo>
                  <a:pt x="0" y="1731053"/>
                </a:lnTo>
                <a:lnTo>
                  <a:pt x="0" y="0"/>
                </a:lnTo>
                <a:close/>
              </a:path>
            </a:pathLst>
          </a:custGeom>
          <a:blipFill>
            <a:blip r:embed="rId8"/>
            <a:stretch>
              <a:fillRect/>
            </a:stretch>
          </a:blipFill>
        </p:spPr>
        <p:txBody>
          <a:bodyPr/>
          <a:lstStyle/>
          <a:p>
            <a:endParaRPr lang="en-IN"/>
          </a:p>
        </p:txBody>
      </p:sp>
      <p:sp>
        <p:nvSpPr>
          <p:cNvPr id="9" name="TextBox 9"/>
          <p:cNvSpPr txBox="1"/>
          <p:nvPr/>
        </p:nvSpPr>
        <p:spPr>
          <a:xfrm>
            <a:off x="6747867" y="847725"/>
            <a:ext cx="4792266" cy="1576069"/>
          </a:xfrm>
          <a:prstGeom prst="rect">
            <a:avLst/>
          </a:prstGeom>
        </p:spPr>
        <p:txBody>
          <a:bodyPr lIns="0" tIns="0" rIns="0" bIns="0" rtlCol="0" anchor="t">
            <a:spAutoFit/>
          </a:bodyPr>
          <a:lstStyle/>
          <a:p>
            <a:pPr algn="ctr">
              <a:lnSpc>
                <a:spcPts val="12880"/>
              </a:lnSpc>
            </a:pPr>
            <a:r>
              <a:rPr lang="en-US" sz="9200">
                <a:solidFill>
                  <a:srgbClr val="FFFFFF"/>
                </a:solidFill>
                <a:latin typeface="Jeepers"/>
              </a:rPr>
              <a:t>ASSET USED</a:t>
            </a:r>
          </a:p>
        </p:txBody>
      </p:sp>
    </p:spTree>
  </p:cSld>
  <p:clrMapOvr>
    <a:masterClrMapping/>
  </p:clrMapOvr>
  <p:transition>
    <p:cover dir="d"/>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F403A"/>
        </a:solidFill>
        <a:effectLst/>
      </p:bgPr>
    </p:bg>
    <p:spTree>
      <p:nvGrpSpPr>
        <p:cNvPr id="1" name=""/>
        <p:cNvGrpSpPr/>
        <p:nvPr/>
      </p:nvGrpSpPr>
      <p:grpSpPr>
        <a:xfrm>
          <a:off x="0" y="0"/>
          <a:ext cx="0" cy="0"/>
          <a:chOff x="0" y="0"/>
          <a:chExt cx="0" cy="0"/>
        </a:xfrm>
      </p:grpSpPr>
      <p:sp>
        <p:nvSpPr>
          <p:cNvPr id="2" name="AutoShape 2"/>
          <p:cNvSpPr/>
          <p:nvPr/>
        </p:nvSpPr>
        <p:spPr>
          <a:xfrm>
            <a:off x="1028700" y="4717667"/>
            <a:ext cx="16230600" cy="0"/>
          </a:xfrm>
          <a:prstGeom prst="line">
            <a:avLst/>
          </a:prstGeom>
          <a:ln w="19050" cap="rnd">
            <a:solidFill>
              <a:srgbClr val="121210"/>
            </a:solidFill>
            <a:prstDash val="solid"/>
            <a:headEnd type="none" w="sm" len="sm"/>
            <a:tailEnd type="none" w="sm" len="sm"/>
          </a:ln>
        </p:spPr>
        <p:txBody>
          <a:bodyPr/>
          <a:lstStyle/>
          <a:p>
            <a:endParaRPr lang="en-IN"/>
          </a:p>
        </p:txBody>
      </p:sp>
      <p:sp>
        <p:nvSpPr>
          <p:cNvPr id="3" name="AutoShape 3"/>
          <p:cNvSpPr/>
          <p:nvPr/>
        </p:nvSpPr>
        <p:spPr>
          <a:xfrm rot="-5400000">
            <a:off x="3587222" y="6826816"/>
            <a:ext cx="4843917" cy="0"/>
          </a:xfrm>
          <a:prstGeom prst="line">
            <a:avLst/>
          </a:prstGeom>
          <a:ln w="19050" cap="rnd">
            <a:solidFill>
              <a:srgbClr val="121210"/>
            </a:solidFill>
            <a:prstDash val="solid"/>
            <a:headEnd type="none" w="sm" len="sm"/>
            <a:tailEnd type="none" w="sm" len="sm"/>
          </a:ln>
        </p:spPr>
        <p:txBody>
          <a:bodyPr/>
          <a:lstStyle/>
          <a:p>
            <a:endParaRPr lang="en-IN"/>
          </a:p>
        </p:txBody>
      </p:sp>
      <p:sp>
        <p:nvSpPr>
          <p:cNvPr id="4" name="AutoShape 4"/>
          <p:cNvSpPr/>
          <p:nvPr/>
        </p:nvSpPr>
        <p:spPr>
          <a:xfrm rot="-5400000">
            <a:off x="9874835" y="6826816"/>
            <a:ext cx="4843917" cy="0"/>
          </a:xfrm>
          <a:prstGeom prst="line">
            <a:avLst/>
          </a:prstGeom>
          <a:ln w="19050" cap="rnd">
            <a:solidFill>
              <a:srgbClr val="121210"/>
            </a:solidFill>
            <a:prstDash val="solid"/>
            <a:headEnd type="none" w="sm" len="sm"/>
            <a:tailEnd type="none" w="sm" len="sm"/>
          </a:ln>
        </p:spPr>
        <p:txBody>
          <a:bodyPr/>
          <a:lstStyle/>
          <a:p>
            <a:endParaRPr lang="en-IN"/>
          </a:p>
        </p:txBody>
      </p:sp>
      <p:sp>
        <p:nvSpPr>
          <p:cNvPr id="5" name="AutoShape 5"/>
          <p:cNvSpPr/>
          <p:nvPr/>
        </p:nvSpPr>
        <p:spPr>
          <a:xfrm>
            <a:off x="1028700" y="5431854"/>
            <a:ext cx="16230600" cy="0"/>
          </a:xfrm>
          <a:prstGeom prst="line">
            <a:avLst/>
          </a:prstGeom>
          <a:ln w="19050" cap="rnd">
            <a:solidFill>
              <a:srgbClr val="121210"/>
            </a:solidFill>
            <a:prstDash val="solid"/>
            <a:headEnd type="none" w="sm" len="sm"/>
            <a:tailEnd type="none" w="sm" len="sm"/>
          </a:ln>
        </p:spPr>
        <p:txBody>
          <a:bodyPr/>
          <a:lstStyle/>
          <a:p>
            <a:endParaRPr lang="en-IN"/>
          </a:p>
        </p:txBody>
      </p:sp>
      <p:sp>
        <p:nvSpPr>
          <p:cNvPr id="6" name="AutoShape 6"/>
          <p:cNvSpPr/>
          <p:nvPr/>
        </p:nvSpPr>
        <p:spPr>
          <a:xfrm rot="2017">
            <a:off x="1028704" y="8786388"/>
            <a:ext cx="16230603" cy="0"/>
          </a:xfrm>
          <a:prstGeom prst="line">
            <a:avLst/>
          </a:prstGeom>
          <a:ln w="19050" cap="rnd">
            <a:solidFill>
              <a:srgbClr val="121210"/>
            </a:solidFill>
            <a:prstDash val="solid"/>
            <a:headEnd type="none" w="sm" len="sm"/>
            <a:tailEnd type="none" w="sm" len="sm"/>
          </a:ln>
        </p:spPr>
        <p:txBody>
          <a:bodyPr/>
          <a:lstStyle/>
          <a:p>
            <a:endParaRPr lang="en-IN"/>
          </a:p>
        </p:txBody>
      </p:sp>
      <p:sp>
        <p:nvSpPr>
          <p:cNvPr id="7" name="Freeform 7"/>
          <p:cNvSpPr/>
          <p:nvPr/>
        </p:nvSpPr>
        <p:spPr>
          <a:xfrm>
            <a:off x="-796024" y="-4503179"/>
            <a:ext cx="7900416" cy="8229600"/>
          </a:xfrm>
          <a:custGeom>
            <a:avLst/>
            <a:gdLst/>
            <a:ahLst/>
            <a:cxnLst/>
            <a:rect l="l" t="t" r="r" b="b"/>
            <a:pathLst>
              <a:path w="7900416" h="8229600">
                <a:moveTo>
                  <a:pt x="0" y="0"/>
                </a:moveTo>
                <a:lnTo>
                  <a:pt x="7900416" y="0"/>
                </a:lnTo>
                <a:lnTo>
                  <a:pt x="7900416" y="8229600"/>
                </a:lnTo>
                <a:lnTo>
                  <a:pt x="0" y="8229600"/>
                </a:lnTo>
                <a:lnTo>
                  <a:pt x="0" y="0"/>
                </a:lnTo>
                <a:close/>
              </a:path>
            </a:pathLst>
          </a:custGeom>
          <a:blipFill>
            <a:blip r:embed="rId2"/>
            <a:stretch>
              <a:fillRect/>
            </a:stretch>
          </a:blipFill>
        </p:spPr>
        <p:txBody>
          <a:bodyPr/>
          <a:lstStyle/>
          <a:p>
            <a:endParaRPr lang="en-IN"/>
          </a:p>
        </p:txBody>
      </p:sp>
      <p:sp>
        <p:nvSpPr>
          <p:cNvPr id="8" name="Freeform 8"/>
          <p:cNvSpPr/>
          <p:nvPr/>
        </p:nvSpPr>
        <p:spPr>
          <a:xfrm>
            <a:off x="12801092" y="3957345"/>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3"/>
            <a:stretch>
              <a:fillRect/>
            </a:stretch>
          </a:blipFill>
        </p:spPr>
        <p:txBody>
          <a:bodyPr/>
          <a:lstStyle/>
          <a:p>
            <a:endParaRPr lang="en-IN"/>
          </a:p>
        </p:txBody>
      </p:sp>
      <p:sp>
        <p:nvSpPr>
          <p:cNvPr id="9" name="Freeform 9"/>
          <p:cNvSpPr/>
          <p:nvPr/>
        </p:nvSpPr>
        <p:spPr>
          <a:xfrm rot="-3178428">
            <a:off x="-267045" y="7641240"/>
            <a:ext cx="2591490" cy="4383069"/>
          </a:xfrm>
          <a:custGeom>
            <a:avLst/>
            <a:gdLst/>
            <a:ahLst/>
            <a:cxnLst/>
            <a:rect l="l" t="t" r="r" b="b"/>
            <a:pathLst>
              <a:path w="2591490" h="4383069">
                <a:moveTo>
                  <a:pt x="0" y="0"/>
                </a:moveTo>
                <a:lnTo>
                  <a:pt x="2591490" y="0"/>
                </a:lnTo>
                <a:lnTo>
                  <a:pt x="2591490" y="4383070"/>
                </a:lnTo>
                <a:lnTo>
                  <a:pt x="0" y="4383070"/>
                </a:lnTo>
                <a:lnTo>
                  <a:pt x="0" y="0"/>
                </a:lnTo>
                <a:close/>
              </a:path>
            </a:pathLst>
          </a:custGeom>
          <a:blipFill>
            <a:blip r:embed="rId4"/>
            <a:stretch>
              <a:fillRect/>
            </a:stretch>
          </a:blipFill>
        </p:spPr>
        <p:txBody>
          <a:bodyPr/>
          <a:lstStyle/>
          <a:p>
            <a:endParaRPr lang="en-IN"/>
          </a:p>
        </p:txBody>
      </p:sp>
      <p:sp>
        <p:nvSpPr>
          <p:cNvPr id="10" name="TextBox 10"/>
          <p:cNvSpPr txBox="1"/>
          <p:nvPr/>
        </p:nvSpPr>
        <p:spPr>
          <a:xfrm>
            <a:off x="2310821" y="1881649"/>
            <a:ext cx="13666359" cy="1464313"/>
          </a:xfrm>
          <a:prstGeom prst="rect">
            <a:avLst/>
          </a:prstGeom>
        </p:spPr>
        <p:txBody>
          <a:bodyPr lIns="0" tIns="0" rIns="0" bIns="0" rtlCol="0" anchor="t">
            <a:spAutoFit/>
          </a:bodyPr>
          <a:lstStyle/>
          <a:p>
            <a:pPr algn="ctr">
              <a:lnSpc>
                <a:spcPts val="12799"/>
              </a:lnSpc>
            </a:pPr>
            <a:r>
              <a:rPr lang="en-US" sz="6399" u="sng">
                <a:solidFill>
                  <a:srgbClr val="EAEAEA"/>
                </a:solidFill>
                <a:latin typeface="Jeepers"/>
              </a:rPr>
              <a:t>References</a:t>
            </a:r>
          </a:p>
        </p:txBody>
      </p:sp>
      <p:sp>
        <p:nvSpPr>
          <p:cNvPr id="11" name="TextBox 11"/>
          <p:cNvSpPr txBox="1"/>
          <p:nvPr/>
        </p:nvSpPr>
        <p:spPr>
          <a:xfrm>
            <a:off x="1872699" y="4594381"/>
            <a:ext cx="2716915" cy="732159"/>
          </a:xfrm>
          <a:prstGeom prst="rect">
            <a:avLst/>
          </a:prstGeom>
        </p:spPr>
        <p:txBody>
          <a:bodyPr lIns="0" tIns="0" rIns="0" bIns="0" rtlCol="0" anchor="t">
            <a:spAutoFit/>
          </a:bodyPr>
          <a:lstStyle/>
          <a:p>
            <a:pPr algn="ctr">
              <a:lnSpc>
                <a:spcPts val="6399"/>
              </a:lnSpc>
              <a:spcBef>
                <a:spcPct val="0"/>
              </a:spcBef>
            </a:pPr>
            <a:r>
              <a:rPr lang="en-US" sz="3199">
                <a:solidFill>
                  <a:srgbClr val="EAEAEA"/>
                </a:solidFill>
                <a:latin typeface="Cantora One"/>
              </a:rPr>
              <a:t>YOUTUBE</a:t>
            </a:r>
          </a:p>
        </p:txBody>
      </p:sp>
      <p:sp>
        <p:nvSpPr>
          <p:cNvPr id="12" name="TextBox 12"/>
          <p:cNvSpPr txBox="1"/>
          <p:nvPr/>
        </p:nvSpPr>
        <p:spPr>
          <a:xfrm>
            <a:off x="7748552" y="4594381"/>
            <a:ext cx="2716915" cy="732159"/>
          </a:xfrm>
          <a:prstGeom prst="rect">
            <a:avLst/>
          </a:prstGeom>
        </p:spPr>
        <p:txBody>
          <a:bodyPr lIns="0" tIns="0" rIns="0" bIns="0" rtlCol="0" anchor="t">
            <a:spAutoFit/>
          </a:bodyPr>
          <a:lstStyle/>
          <a:p>
            <a:pPr algn="ctr">
              <a:lnSpc>
                <a:spcPts val="6399"/>
              </a:lnSpc>
              <a:spcBef>
                <a:spcPct val="0"/>
              </a:spcBef>
            </a:pPr>
            <a:r>
              <a:rPr lang="en-US" sz="3199">
                <a:solidFill>
                  <a:srgbClr val="EAEAEA"/>
                </a:solidFill>
                <a:latin typeface="Cantora One"/>
              </a:rPr>
              <a:t>UNITY</a:t>
            </a:r>
          </a:p>
        </p:txBody>
      </p:sp>
      <p:sp>
        <p:nvSpPr>
          <p:cNvPr id="13" name="TextBox 13"/>
          <p:cNvSpPr txBox="1"/>
          <p:nvPr/>
        </p:nvSpPr>
        <p:spPr>
          <a:xfrm>
            <a:off x="12928462" y="4594381"/>
            <a:ext cx="4129451" cy="732159"/>
          </a:xfrm>
          <a:prstGeom prst="rect">
            <a:avLst/>
          </a:prstGeom>
        </p:spPr>
        <p:txBody>
          <a:bodyPr lIns="0" tIns="0" rIns="0" bIns="0" rtlCol="0" anchor="t">
            <a:spAutoFit/>
          </a:bodyPr>
          <a:lstStyle/>
          <a:p>
            <a:pPr algn="ctr">
              <a:lnSpc>
                <a:spcPts val="6399"/>
              </a:lnSpc>
              <a:spcBef>
                <a:spcPct val="0"/>
              </a:spcBef>
            </a:pPr>
            <a:r>
              <a:rPr lang="en-US" sz="3199">
                <a:solidFill>
                  <a:srgbClr val="EAEAEA"/>
                </a:solidFill>
                <a:latin typeface="Cantora One"/>
              </a:rPr>
              <a:t>OUTER REFERENCES</a:t>
            </a:r>
          </a:p>
        </p:txBody>
      </p:sp>
      <p:sp>
        <p:nvSpPr>
          <p:cNvPr id="14" name="TextBox 14"/>
          <p:cNvSpPr txBox="1"/>
          <p:nvPr/>
        </p:nvSpPr>
        <p:spPr>
          <a:xfrm>
            <a:off x="1019175" y="5697024"/>
            <a:ext cx="4218480" cy="2111375"/>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EAEAEA"/>
                </a:solidFill>
                <a:latin typeface="Cantora One"/>
              </a:rPr>
              <a:t>LEARNED NAVMESH</a:t>
            </a:r>
          </a:p>
          <a:p>
            <a:pPr marL="431801" lvl="1" indent="-215900">
              <a:lnSpc>
                <a:spcPts val="2800"/>
              </a:lnSpc>
              <a:buFont typeface="Arial"/>
              <a:buChar char="•"/>
            </a:pPr>
            <a:r>
              <a:rPr lang="en-US" sz="2000">
                <a:solidFill>
                  <a:srgbClr val="EAEAEA"/>
                </a:solidFill>
                <a:latin typeface="Cantora One"/>
              </a:rPr>
              <a:t>LEARNED WAYPOINTS</a:t>
            </a:r>
          </a:p>
          <a:p>
            <a:pPr marL="431801" lvl="1" indent="-215900">
              <a:lnSpc>
                <a:spcPts val="2800"/>
              </a:lnSpc>
              <a:buFont typeface="Arial"/>
              <a:buChar char="•"/>
            </a:pPr>
            <a:r>
              <a:rPr lang="en-US" sz="2000">
                <a:solidFill>
                  <a:srgbClr val="EAEAEA"/>
                </a:solidFill>
                <a:latin typeface="Cantora One"/>
              </a:rPr>
              <a:t>LEARNED STATE MACHINE</a:t>
            </a:r>
          </a:p>
          <a:p>
            <a:pPr marL="431801" lvl="1" indent="-215900">
              <a:lnSpc>
                <a:spcPts val="2800"/>
              </a:lnSpc>
              <a:buFont typeface="Arial"/>
              <a:buChar char="•"/>
            </a:pPr>
            <a:r>
              <a:rPr lang="en-US" sz="2000">
                <a:solidFill>
                  <a:srgbClr val="EAEAEA"/>
                </a:solidFill>
                <a:latin typeface="Cantora One"/>
              </a:rPr>
              <a:t>LEARNED WEAPON SYSTEM IMPLEMENTATION.</a:t>
            </a:r>
          </a:p>
          <a:p>
            <a:pPr>
              <a:lnSpc>
                <a:spcPts val="2800"/>
              </a:lnSpc>
            </a:pPr>
            <a:endParaRPr lang="en-US" sz="2000">
              <a:solidFill>
                <a:srgbClr val="EAEAEA"/>
              </a:solidFill>
              <a:latin typeface="Cantora One"/>
            </a:endParaRPr>
          </a:p>
        </p:txBody>
      </p:sp>
      <p:sp>
        <p:nvSpPr>
          <p:cNvPr id="15" name="TextBox 15"/>
          <p:cNvSpPr txBox="1"/>
          <p:nvPr/>
        </p:nvSpPr>
        <p:spPr>
          <a:xfrm>
            <a:off x="6776909" y="5697024"/>
            <a:ext cx="5376793" cy="2111375"/>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EAEAEA"/>
                </a:solidFill>
                <a:latin typeface="Cantora One"/>
              </a:rPr>
              <a:t>UNITY DOCUMENTATION.</a:t>
            </a:r>
          </a:p>
          <a:p>
            <a:pPr marL="431801" lvl="1" indent="-215900">
              <a:lnSpc>
                <a:spcPts val="2800"/>
              </a:lnSpc>
              <a:buFont typeface="Arial"/>
              <a:buChar char="•"/>
            </a:pPr>
            <a:r>
              <a:rPr lang="en-US" sz="2000">
                <a:solidFill>
                  <a:srgbClr val="EAEAEA"/>
                </a:solidFill>
                <a:latin typeface="Cantora One"/>
              </a:rPr>
              <a:t>UNTY ASSET STORE</a:t>
            </a:r>
          </a:p>
          <a:p>
            <a:pPr marL="431801" lvl="1" indent="-215900">
              <a:lnSpc>
                <a:spcPts val="2800"/>
              </a:lnSpc>
              <a:buFont typeface="Arial"/>
              <a:buChar char="•"/>
            </a:pPr>
            <a:r>
              <a:rPr lang="en-US" sz="2000">
                <a:solidFill>
                  <a:srgbClr val="EAEAEA"/>
                </a:solidFill>
                <a:latin typeface="Cantora One"/>
              </a:rPr>
              <a:t>UNITY AI NAVIGATION SYSYTEM.</a:t>
            </a:r>
          </a:p>
          <a:p>
            <a:pPr marL="431801" lvl="1" indent="-215900">
              <a:lnSpc>
                <a:spcPts val="2800"/>
              </a:lnSpc>
              <a:buFont typeface="Arial"/>
              <a:buChar char="•"/>
            </a:pPr>
            <a:r>
              <a:rPr lang="en-US" sz="2000">
                <a:solidFill>
                  <a:srgbClr val="EAEAEA"/>
                </a:solidFill>
                <a:latin typeface="Cantora One"/>
              </a:rPr>
              <a:t>UNITY STANDARD PARTICLE SYSTEM PACK.</a:t>
            </a:r>
          </a:p>
          <a:p>
            <a:pPr>
              <a:lnSpc>
                <a:spcPts val="2800"/>
              </a:lnSpc>
            </a:pPr>
            <a:endParaRPr lang="en-US" sz="2000">
              <a:solidFill>
                <a:srgbClr val="EAEAEA"/>
              </a:solidFill>
              <a:latin typeface="Cantora One"/>
            </a:endParaRPr>
          </a:p>
        </p:txBody>
      </p:sp>
      <p:sp>
        <p:nvSpPr>
          <p:cNvPr id="16" name="TextBox 16"/>
          <p:cNvSpPr txBox="1"/>
          <p:nvPr/>
        </p:nvSpPr>
        <p:spPr>
          <a:xfrm>
            <a:off x="12306319" y="5697024"/>
            <a:ext cx="5376793" cy="1054100"/>
          </a:xfrm>
          <a:prstGeom prst="rect">
            <a:avLst/>
          </a:prstGeom>
        </p:spPr>
        <p:txBody>
          <a:bodyPr lIns="0" tIns="0" rIns="0" bIns="0" rtlCol="0" anchor="t">
            <a:spAutoFit/>
          </a:bodyPr>
          <a:lstStyle/>
          <a:p>
            <a:pPr>
              <a:lnSpc>
                <a:spcPts val="2800"/>
              </a:lnSpc>
            </a:pPr>
            <a:endParaRPr/>
          </a:p>
          <a:p>
            <a:pPr marL="431801" lvl="1" indent="-215900">
              <a:lnSpc>
                <a:spcPts val="2800"/>
              </a:lnSpc>
              <a:buFont typeface="Arial"/>
              <a:buChar char="•"/>
            </a:pPr>
            <a:r>
              <a:rPr lang="en-US" sz="2000">
                <a:solidFill>
                  <a:srgbClr val="EAEAEA"/>
                </a:solidFill>
                <a:latin typeface="Cantora One"/>
              </a:rPr>
              <a:t>USED MIXAMO FOR CHARACTER MODELS OF ENEMY AND PLAYER.</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5E7A"/>
        </a:solidFill>
        <a:effectLst/>
      </p:bgPr>
    </p:bg>
    <p:spTree>
      <p:nvGrpSpPr>
        <p:cNvPr id="1" name=""/>
        <p:cNvGrpSpPr/>
        <p:nvPr/>
      </p:nvGrpSpPr>
      <p:grpSpPr>
        <a:xfrm>
          <a:off x="0" y="0"/>
          <a:ext cx="0" cy="0"/>
          <a:chOff x="0" y="0"/>
          <a:chExt cx="0" cy="0"/>
        </a:xfrm>
      </p:grpSpPr>
      <p:sp>
        <p:nvSpPr>
          <p:cNvPr id="2" name="Freeform 2"/>
          <p:cNvSpPr/>
          <p:nvPr/>
        </p:nvSpPr>
        <p:spPr>
          <a:xfrm rot="-3063119">
            <a:off x="13603915" y="1082121"/>
            <a:ext cx="8656212" cy="8754703"/>
          </a:xfrm>
          <a:custGeom>
            <a:avLst/>
            <a:gdLst/>
            <a:ahLst/>
            <a:cxnLst/>
            <a:rect l="l" t="t" r="r" b="b"/>
            <a:pathLst>
              <a:path w="8656212" h="8754703">
                <a:moveTo>
                  <a:pt x="0" y="0"/>
                </a:moveTo>
                <a:lnTo>
                  <a:pt x="8656213" y="0"/>
                </a:lnTo>
                <a:lnTo>
                  <a:pt x="8656213" y="8754703"/>
                </a:lnTo>
                <a:lnTo>
                  <a:pt x="0" y="8754703"/>
                </a:lnTo>
                <a:lnTo>
                  <a:pt x="0" y="0"/>
                </a:lnTo>
                <a:close/>
              </a:path>
            </a:pathLst>
          </a:custGeom>
          <a:blipFill>
            <a:blip r:embed="rId2"/>
            <a:stretch>
              <a:fillRect/>
            </a:stretch>
          </a:blipFill>
        </p:spPr>
        <p:txBody>
          <a:bodyPr/>
          <a:lstStyle/>
          <a:p>
            <a:endParaRPr lang="en-IN"/>
          </a:p>
        </p:txBody>
      </p:sp>
      <p:sp>
        <p:nvSpPr>
          <p:cNvPr id="3" name="Freeform 3"/>
          <p:cNvSpPr/>
          <p:nvPr/>
        </p:nvSpPr>
        <p:spPr>
          <a:xfrm>
            <a:off x="12976657" y="729625"/>
            <a:ext cx="3119537" cy="3288050"/>
          </a:xfrm>
          <a:custGeom>
            <a:avLst/>
            <a:gdLst/>
            <a:ahLst/>
            <a:cxnLst/>
            <a:rect l="l" t="t" r="r" b="b"/>
            <a:pathLst>
              <a:path w="3119537" h="3288050">
                <a:moveTo>
                  <a:pt x="0" y="0"/>
                </a:moveTo>
                <a:lnTo>
                  <a:pt x="3119537" y="0"/>
                </a:lnTo>
                <a:lnTo>
                  <a:pt x="3119537" y="3288049"/>
                </a:lnTo>
                <a:lnTo>
                  <a:pt x="0" y="3288049"/>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417923" y="1878350"/>
            <a:ext cx="12642926" cy="1464311"/>
          </a:xfrm>
          <a:prstGeom prst="rect">
            <a:avLst/>
          </a:prstGeom>
        </p:spPr>
        <p:txBody>
          <a:bodyPr lIns="0" tIns="0" rIns="0" bIns="0" rtlCol="0" anchor="t">
            <a:spAutoFit/>
          </a:bodyPr>
          <a:lstStyle/>
          <a:p>
            <a:pPr>
              <a:lnSpc>
                <a:spcPts val="12799"/>
              </a:lnSpc>
            </a:pPr>
            <a:r>
              <a:rPr lang="en-US" sz="6399">
                <a:solidFill>
                  <a:srgbClr val="FFFFFF"/>
                </a:solidFill>
                <a:latin typeface="Jeepers"/>
              </a:rPr>
              <a:t>PROBLEMS FACED</a:t>
            </a:r>
          </a:p>
        </p:txBody>
      </p:sp>
      <p:sp>
        <p:nvSpPr>
          <p:cNvPr id="5" name="TextBox 5"/>
          <p:cNvSpPr txBox="1"/>
          <p:nvPr/>
        </p:nvSpPr>
        <p:spPr>
          <a:xfrm>
            <a:off x="1304277" y="3817649"/>
            <a:ext cx="16627745" cy="4534760"/>
          </a:xfrm>
          <a:prstGeom prst="rect">
            <a:avLst/>
          </a:prstGeom>
        </p:spPr>
        <p:txBody>
          <a:bodyPr lIns="0" tIns="0" rIns="0" bIns="0" rtlCol="0" anchor="t">
            <a:spAutoFit/>
          </a:bodyPr>
          <a:lstStyle/>
          <a:p>
            <a:pPr marL="564911" lvl="1" indent="-282455">
              <a:lnSpc>
                <a:spcPts val="5233"/>
              </a:lnSpc>
              <a:buFont typeface="Arial"/>
              <a:buChar char="•"/>
            </a:pPr>
            <a:r>
              <a:rPr lang="en-US" sz="2616" spc="635">
                <a:solidFill>
                  <a:srgbClr val="FFFFFF"/>
                </a:solidFill>
                <a:latin typeface="TT Commons Pro"/>
              </a:rPr>
              <a:t>Execution of the health bar in game.</a:t>
            </a:r>
          </a:p>
          <a:p>
            <a:pPr marL="564911" lvl="1" indent="-282455">
              <a:lnSpc>
                <a:spcPts val="5233"/>
              </a:lnSpc>
              <a:buFont typeface="Arial"/>
              <a:buChar char="•"/>
            </a:pPr>
            <a:r>
              <a:rPr lang="en-US" sz="2616" spc="635">
                <a:solidFill>
                  <a:srgbClr val="FFFFFF"/>
                </a:solidFill>
                <a:latin typeface="TT Commons Pro"/>
              </a:rPr>
              <a:t>Trouble making player combat and enemies health.</a:t>
            </a:r>
          </a:p>
          <a:p>
            <a:pPr marL="564911" lvl="1" indent="-282455">
              <a:lnSpc>
                <a:spcPts val="5233"/>
              </a:lnSpc>
              <a:buFont typeface="Arial"/>
              <a:buChar char="•"/>
            </a:pPr>
            <a:r>
              <a:rPr lang="en-US" sz="2616" spc="635">
                <a:solidFill>
                  <a:srgbClr val="FFFFFF"/>
                </a:solidFill>
                <a:latin typeface="TT Commons Pro"/>
              </a:rPr>
              <a:t>Bugs caused by box colliders.</a:t>
            </a:r>
          </a:p>
          <a:p>
            <a:pPr marL="564911" lvl="1" indent="-282455">
              <a:lnSpc>
                <a:spcPts val="5233"/>
              </a:lnSpc>
              <a:buFont typeface="Arial"/>
              <a:buChar char="•"/>
            </a:pPr>
            <a:r>
              <a:rPr lang="en-US" sz="2616" spc="635">
                <a:solidFill>
                  <a:srgbClr val="FFFFFF"/>
                </a:solidFill>
                <a:latin typeface="TT Commons Pro"/>
              </a:rPr>
              <a:t>Unity crashing problem.</a:t>
            </a:r>
          </a:p>
          <a:p>
            <a:pPr marL="564911" lvl="1" indent="-282455">
              <a:lnSpc>
                <a:spcPts val="5233"/>
              </a:lnSpc>
              <a:buFont typeface="Arial"/>
              <a:buChar char="•"/>
            </a:pPr>
            <a:r>
              <a:rPr lang="en-US" sz="2616" spc="635">
                <a:solidFill>
                  <a:srgbClr val="FFFFFF"/>
                </a:solidFill>
                <a:latin typeface="TT Commons Pro"/>
              </a:rPr>
              <a:t>Weapon System implementation.</a:t>
            </a:r>
          </a:p>
          <a:p>
            <a:pPr marL="564911" lvl="1" indent="-282455">
              <a:lnSpc>
                <a:spcPts val="5233"/>
              </a:lnSpc>
              <a:buFont typeface="Arial"/>
              <a:buChar char="•"/>
            </a:pPr>
            <a:r>
              <a:rPr lang="en-US" sz="2616" spc="635">
                <a:solidFill>
                  <a:srgbClr val="FFFFFF"/>
                </a:solidFill>
                <a:latin typeface="TT Commons Pro"/>
              </a:rPr>
              <a:t>Enemy AI Implementation.</a:t>
            </a:r>
          </a:p>
          <a:p>
            <a:pPr marL="564911" lvl="1" indent="-282455">
              <a:lnSpc>
                <a:spcPts val="5233"/>
              </a:lnSpc>
              <a:buFont typeface="Arial"/>
              <a:buChar char="•"/>
            </a:pPr>
            <a:r>
              <a:rPr lang="en-US" sz="2616" spc="635">
                <a:solidFill>
                  <a:srgbClr val="FFFFFF"/>
                </a:solidFill>
                <a:latin typeface="TT Commons Pro"/>
              </a:rPr>
              <a:t>NavMesh Implementatioon.</a:t>
            </a: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5E7A"/>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210"/>
        </a:solidFill>
        <a:effectLst/>
      </p:bgPr>
    </p:bg>
    <p:spTree>
      <p:nvGrpSpPr>
        <p:cNvPr id="1" name=""/>
        <p:cNvGrpSpPr/>
        <p:nvPr/>
      </p:nvGrpSpPr>
      <p:grpSpPr>
        <a:xfrm>
          <a:off x="0" y="0"/>
          <a:ext cx="0" cy="0"/>
          <a:chOff x="0" y="0"/>
          <a:chExt cx="0" cy="0"/>
        </a:xfrm>
      </p:grpSpPr>
      <p:sp>
        <p:nvSpPr>
          <p:cNvPr id="2" name="AutoShape 2"/>
          <p:cNvSpPr/>
          <p:nvPr/>
        </p:nvSpPr>
        <p:spPr>
          <a:xfrm rot="5400000">
            <a:off x="4435388" y="5991700"/>
            <a:ext cx="3438574" cy="0"/>
          </a:xfrm>
          <a:prstGeom prst="line">
            <a:avLst/>
          </a:prstGeom>
          <a:ln w="19050" cap="rnd">
            <a:solidFill>
              <a:srgbClr val="565751"/>
            </a:solidFill>
            <a:prstDash val="solid"/>
            <a:headEnd type="none" w="sm" len="sm"/>
            <a:tailEnd type="none" w="sm" len="sm"/>
          </a:ln>
        </p:spPr>
        <p:txBody>
          <a:bodyPr/>
          <a:lstStyle/>
          <a:p>
            <a:endParaRPr lang="en-IN"/>
          </a:p>
        </p:txBody>
      </p:sp>
      <p:sp>
        <p:nvSpPr>
          <p:cNvPr id="3" name="AutoShape 3"/>
          <p:cNvSpPr/>
          <p:nvPr/>
        </p:nvSpPr>
        <p:spPr>
          <a:xfrm rot="5400000">
            <a:off x="10367698" y="5728468"/>
            <a:ext cx="2912110" cy="0"/>
          </a:xfrm>
          <a:prstGeom prst="line">
            <a:avLst/>
          </a:prstGeom>
          <a:ln w="19050" cap="rnd">
            <a:solidFill>
              <a:srgbClr val="565751"/>
            </a:solidFill>
            <a:prstDash val="solid"/>
            <a:headEnd type="none" w="sm" len="sm"/>
            <a:tailEnd type="none" w="sm" len="sm"/>
          </a:ln>
        </p:spPr>
        <p:txBody>
          <a:bodyPr/>
          <a:lstStyle/>
          <a:p>
            <a:endParaRPr lang="en-IN"/>
          </a:p>
        </p:txBody>
      </p:sp>
      <p:sp>
        <p:nvSpPr>
          <p:cNvPr id="4" name="Freeform 4"/>
          <p:cNvSpPr/>
          <p:nvPr/>
        </p:nvSpPr>
        <p:spPr>
          <a:xfrm>
            <a:off x="-1640254" y="-2360235"/>
            <a:ext cx="6932090" cy="9431415"/>
          </a:xfrm>
          <a:custGeom>
            <a:avLst/>
            <a:gdLst/>
            <a:ahLst/>
            <a:cxnLst/>
            <a:rect l="l" t="t" r="r" b="b"/>
            <a:pathLst>
              <a:path w="6932090" h="9431415">
                <a:moveTo>
                  <a:pt x="0" y="0"/>
                </a:moveTo>
                <a:lnTo>
                  <a:pt x="6932090" y="0"/>
                </a:lnTo>
                <a:lnTo>
                  <a:pt x="6932090" y="9431415"/>
                </a:lnTo>
                <a:lnTo>
                  <a:pt x="0" y="9431415"/>
                </a:lnTo>
                <a:lnTo>
                  <a:pt x="0" y="0"/>
                </a:lnTo>
                <a:close/>
              </a:path>
            </a:pathLst>
          </a:custGeom>
          <a:blipFill>
            <a:blip r:embed="rId2"/>
            <a:stretch>
              <a:fillRect/>
            </a:stretch>
          </a:blipFill>
        </p:spPr>
        <p:txBody>
          <a:bodyPr/>
          <a:lstStyle/>
          <a:p>
            <a:endParaRPr lang="en-IN"/>
          </a:p>
        </p:txBody>
      </p:sp>
      <p:sp>
        <p:nvSpPr>
          <p:cNvPr id="5" name="Freeform 5"/>
          <p:cNvSpPr/>
          <p:nvPr/>
        </p:nvSpPr>
        <p:spPr>
          <a:xfrm rot="4730985">
            <a:off x="12721042" y="6887684"/>
            <a:ext cx="6141339" cy="8229600"/>
          </a:xfrm>
          <a:custGeom>
            <a:avLst/>
            <a:gdLst/>
            <a:ahLst/>
            <a:cxnLst/>
            <a:rect l="l" t="t" r="r" b="b"/>
            <a:pathLst>
              <a:path w="6141339" h="8229600">
                <a:moveTo>
                  <a:pt x="0" y="0"/>
                </a:moveTo>
                <a:lnTo>
                  <a:pt x="6141339" y="0"/>
                </a:lnTo>
                <a:lnTo>
                  <a:pt x="6141339" y="8229600"/>
                </a:lnTo>
                <a:lnTo>
                  <a:pt x="0" y="8229600"/>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1010056" y="1888748"/>
            <a:ext cx="12091757" cy="1381125"/>
          </a:xfrm>
          <a:prstGeom prst="rect">
            <a:avLst/>
          </a:prstGeom>
        </p:spPr>
        <p:txBody>
          <a:bodyPr lIns="0" tIns="0" rIns="0" bIns="0" rtlCol="0" anchor="t">
            <a:spAutoFit/>
          </a:bodyPr>
          <a:lstStyle/>
          <a:p>
            <a:pPr>
              <a:lnSpc>
                <a:spcPts val="12000"/>
              </a:lnSpc>
            </a:pPr>
            <a:r>
              <a:rPr lang="en-US" sz="6000">
                <a:solidFill>
                  <a:srgbClr val="EAEAEA"/>
                </a:solidFill>
                <a:latin typeface="Jeepers"/>
              </a:rPr>
              <a:t>Table Of Content</a:t>
            </a:r>
          </a:p>
        </p:txBody>
      </p:sp>
      <p:sp>
        <p:nvSpPr>
          <p:cNvPr id="7" name="TextBox 7"/>
          <p:cNvSpPr txBox="1"/>
          <p:nvPr/>
        </p:nvSpPr>
        <p:spPr>
          <a:xfrm>
            <a:off x="2269004" y="4237331"/>
            <a:ext cx="392259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ABOUT THE GAME</a:t>
            </a:r>
          </a:p>
        </p:txBody>
      </p:sp>
      <p:sp>
        <p:nvSpPr>
          <p:cNvPr id="8" name="TextBox 8"/>
          <p:cNvSpPr txBox="1"/>
          <p:nvPr/>
        </p:nvSpPr>
        <p:spPr>
          <a:xfrm>
            <a:off x="1417923" y="4237331"/>
            <a:ext cx="81573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01</a:t>
            </a:r>
          </a:p>
        </p:txBody>
      </p:sp>
      <p:sp>
        <p:nvSpPr>
          <p:cNvPr id="9" name="TextBox 9"/>
          <p:cNvSpPr txBox="1"/>
          <p:nvPr/>
        </p:nvSpPr>
        <p:spPr>
          <a:xfrm>
            <a:off x="7248874" y="4237331"/>
            <a:ext cx="81573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05</a:t>
            </a:r>
          </a:p>
        </p:txBody>
      </p:sp>
      <p:sp>
        <p:nvSpPr>
          <p:cNvPr id="10" name="TextBox 10"/>
          <p:cNvSpPr txBox="1"/>
          <p:nvPr/>
        </p:nvSpPr>
        <p:spPr>
          <a:xfrm>
            <a:off x="12693946" y="4237331"/>
            <a:ext cx="81573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09</a:t>
            </a:r>
          </a:p>
        </p:txBody>
      </p:sp>
      <p:sp>
        <p:nvSpPr>
          <p:cNvPr id="11" name="TextBox 11"/>
          <p:cNvSpPr txBox="1"/>
          <p:nvPr/>
        </p:nvSpPr>
        <p:spPr>
          <a:xfrm>
            <a:off x="8064609" y="4983978"/>
            <a:ext cx="345211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IN GAME SCREENSHOTS</a:t>
            </a:r>
          </a:p>
        </p:txBody>
      </p:sp>
      <p:sp>
        <p:nvSpPr>
          <p:cNvPr id="12" name="TextBox 12"/>
          <p:cNvSpPr txBox="1"/>
          <p:nvPr/>
        </p:nvSpPr>
        <p:spPr>
          <a:xfrm>
            <a:off x="2269004" y="4906190"/>
            <a:ext cx="345211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OBJECTIVES</a:t>
            </a:r>
          </a:p>
        </p:txBody>
      </p:sp>
      <p:sp>
        <p:nvSpPr>
          <p:cNvPr id="13" name="TextBox 13"/>
          <p:cNvSpPr txBox="1"/>
          <p:nvPr/>
        </p:nvSpPr>
        <p:spPr>
          <a:xfrm>
            <a:off x="1417923" y="4955219"/>
            <a:ext cx="81573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02</a:t>
            </a:r>
          </a:p>
        </p:txBody>
      </p:sp>
      <p:sp>
        <p:nvSpPr>
          <p:cNvPr id="14" name="TextBox 14"/>
          <p:cNvSpPr txBox="1"/>
          <p:nvPr/>
        </p:nvSpPr>
        <p:spPr>
          <a:xfrm>
            <a:off x="7248874" y="4955219"/>
            <a:ext cx="81573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06</a:t>
            </a:r>
          </a:p>
        </p:txBody>
      </p:sp>
      <p:sp>
        <p:nvSpPr>
          <p:cNvPr id="15" name="TextBox 15"/>
          <p:cNvSpPr txBox="1"/>
          <p:nvPr/>
        </p:nvSpPr>
        <p:spPr>
          <a:xfrm>
            <a:off x="8064609" y="6293325"/>
            <a:ext cx="345211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REFERNCES</a:t>
            </a:r>
          </a:p>
        </p:txBody>
      </p:sp>
      <p:sp>
        <p:nvSpPr>
          <p:cNvPr id="16" name="TextBox 16"/>
          <p:cNvSpPr txBox="1"/>
          <p:nvPr/>
        </p:nvSpPr>
        <p:spPr>
          <a:xfrm>
            <a:off x="1417923" y="5623400"/>
            <a:ext cx="81573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03</a:t>
            </a:r>
          </a:p>
        </p:txBody>
      </p:sp>
      <p:sp>
        <p:nvSpPr>
          <p:cNvPr id="17" name="TextBox 17"/>
          <p:cNvSpPr txBox="1"/>
          <p:nvPr/>
        </p:nvSpPr>
        <p:spPr>
          <a:xfrm>
            <a:off x="7248874" y="5730624"/>
            <a:ext cx="81573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07</a:t>
            </a:r>
          </a:p>
        </p:txBody>
      </p:sp>
      <p:sp>
        <p:nvSpPr>
          <p:cNvPr id="18" name="TextBox 18"/>
          <p:cNvSpPr txBox="1"/>
          <p:nvPr/>
        </p:nvSpPr>
        <p:spPr>
          <a:xfrm>
            <a:off x="8064609" y="5730624"/>
            <a:ext cx="345211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ASSET USED</a:t>
            </a:r>
          </a:p>
        </p:txBody>
      </p:sp>
      <p:sp>
        <p:nvSpPr>
          <p:cNvPr id="19" name="TextBox 19"/>
          <p:cNvSpPr txBox="1"/>
          <p:nvPr/>
        </p:nvSpPr>
        <p:spPr>
          <a:xfrm>
            <a:off x="1417923" y="6293325"/>
            <a:ext cx="81573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04</a:t>
            </a:r>
          </a:p>
        </p:txBody>
      </p:sp>
      <p:sp>
        <p:nvSpPr>
          <p:cNvPr id="20" name="TextBox 20"/>
          <p:cNvSpPr txBox="1"/>
          <p:nvPr/>
        </p:nvSpPr>
        <p:spPr>
          <a:xfrm>
            <a:off x="7248874" y="6367086"/>
            <a:ext cx="81573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08</a:t>
            </a:r>
          </a:p>
        </p:txBody>
      </p:sp>
      <p:sp>
        <p:nvSpPr>
          <p:cNvPr id="21" name="TextBox 21"/>
          <p:cNvSpPr txBox="1"/>
          <p:nvPr/>
        </p:nvSpPr>
        <p:spPr>
          <a:xfrm>
            <a:off x="8064609" y="4275953"/>
            <a:ext cx="3676121"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STATE MACHINE CHART</a:t>
            </a:r>
          </a:p>
        </p:txBody>
      </p:sp>
      <p:sp>
        <p:nvSpPr>
          <p:cNvPr id="22" name="TextBox 22"/>
          <p:cNvSpPr txBox="1"/>
          <p:nvPr/>
        </p:nvSpPr>
        <p:spPr>
          <a:xfrm>
            <a:off x="2233658" y="5623400"/>
            <a:ext cx="345211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SCRIPTS CREATED</a:t>
            </a:r>
          </a:p>
        </p:txBody>
      </p:sp>
      <p:sp>
        <p:nvSpPr>
          <p:cNvPr id="23" name="TextBox 23"/>
          <p:cNvSpPr txBox="1"/>
          <p:nvPr/>
        </p:nvSpPr>
        <p:spPr>
          <a:xfrm>
            <a:off x="2269004" y="6293325"/>
            <a:ext cx="345211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FEATURES</a:t>
            </a:r>
          </a:p>
        </p:txBody>
      </p:sp>
      <p:sp>
        <p:nvSpPr>
          <p:cNvPr id="24" name="TextBox 24"/>
          <p:cNvSpPr txBox="1"/>
          <p:nvPr/>
        </p:nvSpPr>
        <p:spPr>
          <a:xfrm>
            <a:off x="13509681" y="4237331"/>
            <a:ext cx="3452115" cy="565150"/>
          </a:xfrm>
          <a:prstGeom prst="rect">
            <a:avLst/>
          </a:prstGeom>
        </p:spPr>
        <p:txBody>
          <a:bodyPr lIns="0" tIns="0" rIns="0" bIns="0" rtlCol="0" anchor="t">
            <a:spAutoFit/>
          </a:bodyPr>
          <a:lstStyle/>
          <a:p>
            <a:pPr>
              <a:lnSpc>
                <a:spcPts val="4999"/>
              </a:lnSpc>
              <a:spcBef>
                <a:spcPct val="0"/>
              </a:spcBef>
            </a:pPr>
            <a:r>
              <a:rPr lang="en-US" sz="2499">
                <a:solidFill>
                  <a:srgbClr val="EAEAEA"/>
                </a:solidFill>
                <a:latin typeface="Cantora One"/>
              </a:rPr>
              <a:t>PROMBLEM FACED</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43A40"/>
        </a:solidFill>
        <a:effectLst/>
      </p:bgPr>
    </p:bg>
    <p:spTree>
      <p:nvGrpSpPr>
        <p:cNvPr id="1" name=""/>
        <p:cNvGrpSpPr/>
        <p:nvPr/>
      </p:nvGrpSpPr>
      <p:grpSpPr>
        <a:xfrm>
          <a:off x="0" y="0"/>
          <a:ext cx="0" cy="0"/>
          <a:chOff x="0" y="0"/>
          <a:chExt cx="0" cy="0"/>
        </a:xfrm>
      </p:grpSpPr>
      <p:sp>
        <p:nvSpPr>
          <p:cNvPr id="2" name="Freeform 2"/>
          <p:cNvSpPr/>
          <p:nvPr/>
        </p:nvSpPr>
        <p:spPr>
          <a:xfrm>
            <a:off x="271562" y="2904148"/>
            <a:ext cx="5405320" cy="4114800"/>
          </a:xfrm>
          <a:custGeom>
            <a:avLst/>
            <a:gdLst/>
            <a:ahLst/>
            <a:cxnLst/>
            <a:rect l="l" t="t" r="r" b="b"/>
            <a:pathLst>
              <a:path w="5405320" h="4114800">
                <a:moveTo>
                  <a:pt x="0" y="0"/>
                </a:moveTo>
                <a:lnTo>
                  <a:pt x="5405320" y="0"/>
                </a:lnTo>
                <a:lnTo>
                  <a:pt x="5405320" y="4114800"/>
                </a:lnTo>
                <a:lnTo>
                  <a:pt x="0" y="4114800"/>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5128760" y="-1028700"/>
            <a:ext cx="5405320" cy="4114800"/>
          </a:xfrm>
          <a:custGeom>
            <a:avLst/>
            <a:gdLst/>
            <a:ahLst/>
            <a:cxnLst/>
            <a:rect l="l" t="t" r="r" b="b"/>
            <a:pathLst>
              <a:path w="5405320" h="4114800">
                <a:moveTo>
                  <a:pt x="0" y="0"/>
                </a:moveTo>
                <a:lnTo>
                  <a:pt x="5405320" y="0"/>
                </a:lnTo>
                <a:lnTo>
                  <a:pt x="5405320" y="4114800"/>
                </a:lnTo>
                <a:lnTo>
                  <a:pt x="0" y="4114800"/>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1028700" y="3344263"/>
            <a:ext cx="7125414" cy="3417500"/>
          </a:xfrm>
          <a:prstGeom prst="rect">
            <a:avLst/>
          </a:prstGeom>
        </p:spPr>
        <p:txBody>
          <a:bodyPr lIns="0" tIns="0" rIns="0" bIns="0" rtlCol="0" anchor="t">
            <a:spAutoFit/>
          </a:bodyPr>
          <a:lstStyle/>
          <a:p>
            <a:pPr algn="ctr">
              <a:lnSpc>
                <a:spcPts val="13758"/>
              </a:lnSpc>
            </a:pPr>
            <a:r>
              <a:rPr lang="en-US" sz="9827">
                <a:solidFill>
                  <a:srgbClr val="C1BBBB"/>
                </a:solidFill>
                <a:latin typeface="Open Sauce"/>
              </a:rPr>
              <a:t>ABOUT THE GAME</a:t>
            </a:r>
          </a:p>
        </p:txBody>
      </p:sp>
      <p:sp>
        <p:nvSpPr>
          <p:cNvPr id="5" name="TextBox 5"/>
          <p:cNvSpPr txBox="1"/>
          <p:nvPr/>
        </p:nvSpPr>
        <p:spPr>
          <a:xfrm>
            <a:off x="9876590" y="1293856"/>
            <a:ext cx="7125414" cy="7632612"/>
          </a:xfrm>
          <a:prstGeom prst="rect">
            <a:avLst/>
          </a:prstGeom>
        </p:spPr>
        <p:txBody>
          <a:bodyPr lIns="0" tIns="0" rIns="0" bIns="0" rtlCol="0" anchor="t">
            <a:spAutoFit/>
          </a:bodyPr>
          <a:lstStyle/>
          <a:p>
            <a:pPr algn="ctr">
              <a:lnSpc>
                <a:spcPts val="5079"/>
              </a:lnSpc>
            </a:pPr>
            <a:r>
              <a:rPr lang="en-US" sz="3628">
                <a:solidFill>
                  <a:srgbClr val="C1BBBB"/>
                </a:solidFill>
                <a:latin typeface="Open Sauce Bold"/>
              </a:rPr>
              <a:t>"Welcome to the eerie world of 'Karlheinz Asylum,' a spine-chilling video game set within the confines of a long-abandoned mental asylum. As a survivor trapped in this nightmarish setting, your mission is to outwit hordes of relentless zombies and unravel the asylum's dark secrets to escape with your sanity intact."</a:t>
            </a:r>
          </a:p>
        </p:txBody>
      </p:sp>
    </p:spTree>
  </p:cSld>
  <p:clrMapOvr>
    <a:masterClrMapping/>
  </p:clrMapOvr>
  <p:transition>
    <p:circl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403A"/>
        </a:solidFill>
        <a:effectLst/>
      </p:bgPr>
    </p:bg>
    <p:spTree>
      <p:nvGrpSpPr>
        <p:cNvPr id="1" name=""/>
        <p:cNvGrpSpPr/>
        <p:nvPr/>
      </p:nvGrpSpPr>
      <p:grpSpPr>
        <a:xfrm>
          <a:off x="0" y="0"/>
          <a:ext cx="0" cy="0"/>
          <a:chOff x="0" y="0"/>
          <a:chExt cx="0" cy="0"/>
        </a:xfrm>
      </p:grpSpPr>
      <p:sp>
        <p:nvSpPr>
          <p:cNvPr id="2" name="Freeform 2"/>
          <p:cNvSpPr/>
          <p:nvPr/>
        </p:nvSpPr>
        <p:spPr>
          <a:xfrm>
            <a:off x="8763620" y="-115162"/>
            <a:ext cx="12477111" cy="13151105"/>
          </a:xfrm>
          <a:custGeom>
            <a:avLst/>
            <a:gdLst/>
            <a:ahLst/>
            <a:cxnLst/>
            <a:rect l="l" t="t" r="r" b="b"/>
            <a:pathLst>
              <a:path w="12477111" h="13151105">
                <a:moveTo>
                  <a:pt x="0" y="0"/>
                </a:moveTo>
                <a:lnTo>
                  <a:pt x="12477111" y="0"/>
                </a:lnTo>
                <a:lnTo>
                  <a:pt x="12477111" y="13151105"/>
                </a:lnTo>
                <a:lnTo>
                  <a:pt x="0" y="13151105"/>
                </a:lnTo>
                <a:lnTo>
                  <a:pt x="0" y="0"/>
                </a:lnTo>
                <a:close/>
              </a:path>
            </a:pathLst>
          </a:custGeom>
          <a:blipFill>
            <a:blip r:embed="rId2"/>
            <a:stretch>
              <a:fillRect/>
            </a:stretch>
          </a:blipFill>
        </p:spPr>
        <p:txBody>
          <a:bodyPr/>
          <a:lstStyle/>
          <a:p>
            <a:endParaRPr lang="en-IN"/>
          </a:p>
        </p:txBody>
      </p:sp>
      <p:grpSp>
        <p:nvGrpSpPr>
          <p:cNvPr id="3" name="Group 3"/>
          <p:cNvGrpSpPr>
            <a:grpSpLocks noChangeAspect="1"/>
          </p:cNvGrpSpPr>
          <p:nvPr/>
        </p:nvGrpSpPr>
        <p:grpSpPr>
          <a:xfrm>
            <a:off x="11470311" y="1280701"/>
            <a:ext cx="6012275" cy="7471924"/>
            <a:chOff x="0" y="0"/>
            <a:chExt cx="5108702" cy="6348984"/>
          </a:xfrm>
        </p:grpSpPr>
        <p:sp>
          <p:nvSpPr>
            <p:cNvPr id="4" name="Freeform 4"/>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3"/>
              <a:stretch>
                <a:fillRect t="-8392" b="-8392"/>
              </a:stretch>
            </a:blipFill>
          </p:spPr>
          <p:txBody>
            <a:bodyPr/>
            <a:lstStyle/>
            <a:p>
              <a:endParaRPr lang="en-IN"/>
            </a:p>
          </p:txBody>
        </p:sp>
      </p:grpSp>
      <p:sp>
        <p:nvSpPr>
          <p:cNvPr id="5" name="Freeform 5"/>
          <p:cNvSpPr/>
          <p:nvPr/>
        </p:nvSpPr>
        <p:spPr>
          <a:xfrm>
            <a:off x="-3015925" y="-2834099"/>
            <a:ext cx="9259747" cy="8229600"/>
          </a:xfrm>
          <a:custGeom>
            <a:avLst/>
            <a:gdLst/>
            <a:ahLst/>
            <a:cxnLst/>
            <a:rect l="l" t="t" r="r" b="b"/>
            <a:pathLst>
              <a:path w="9259747" h="8229600">
                <a:moveTo>
                  <a:pt x="0" y="0"/>
                </a:moveTo>
                <a:lnTo>
                  <a:pt x="9259746" y="0"/>
                </a:lnTo>
                <a:lnTo>
                  <a:pt x="9259746" y="8229600"/>
                </a:lnTo>
                <a:lnTo>
                  <a:pt x="0" y="8229600"/>
                </a:lnTo>
                <a:lnTo>
                  <a:pt x="0" y="0"/>
                </a:lnTo>
                <a:close/>
              </a:path>
            </a:pathLst>
          </a:custGeom>
          <a:blipFill>
            <a:blip r:embed="rId4"/>
            <a:stretch>
              <a:fillRect/>
            </a:stretch>
          </a:blipFill>
        </p:spPr>
        <p:txBody>
          <a:bodyPr/>
          <a:lstStyle/>
          <a:p>
            <a:endParaRPr lang="en-IN"/>
          </a:p>
        </p:txBody>
      </p:sp>
      <p:sp>
        <p:nvSpPr>
          <p:cNvPr id="6" name="Freeform 6"/>
          <p:cNvSpPr/>
          <p:nvPr/>
        </p:nvSpPr>
        <p:spPr>
          <a:xfrm>
            <a:off x="10800105" y="-1348999"/>
            <a:ext cx="3453057" cy="3068905"/>
          </a:xfrm>
          <a:custGeom>
            <a:avLst/>
            <a:gdLst/>
            <a:ahLst/>
            <a:cxnLst/>
            <a:rect l="l" t="t" r="r" b="b"/>
            <a:pathLst>
              <a:path w="3453057" h="3068905">
                <a:moveTo>
                  <a:pt x="0" y="0"/>
                </a:moveTo>
                <a:lnTo>
                  <a:pt x="3453058" y="0"/>
                </a:lnTo>
                <a:lnTo>
                  <a:pt x="3453058" y="3068905"/>
                </a:lnTo>
                <a:lnTo>
                  <a:pt x="0" y="3068905"/>
                </a:lnTo>
                <a:lnTo>
                  <a:pt x="0" y="0"/>
                </a:lnTo>
                <a:close/>
              </a:path>
            </a:pathLst>
          </a:custGeom>
          <a:blipFill>
            <a:blip r:embed="rId4"/>
            <a:stretch>
              <a:fillRect/>
            </a:stretch>
          </a:blipFill>
        </p:spPr>
        <p:txBody>
          <a:bodyPr/>
          <a:lstStyle/>
          <a:p>
            <a:endParaRPr lang="en-IN"/>
          </a:p>
        </p:txBody>
      </p:sp>
      <p:sp>
        <p:nvSpPr>
          <p:cNvPr id="7" name="TextBox 7"/>
          <p:cNvSpPr txBox="1"/>
          <p:nvPr/>
        </p:nvSpPr>
        <p:spPr>
          <a:xfrm>
            <a:off x="1613948" y="2400384"/>
            <a:ext cx="7841323" cy="1260475"/>
          </a:xfrm>
          <a:prstGeom prst="rect">
            <a:avLst/>
          </a:prstGeom>
        </p:spPr>
        <p:txBody>
          <a:bodyPr lIns="0" tIns="0" rIns="0" bIns="0" rtlCol="0" anchor="t">
            <a:spAutoFit/>
          </a:bodyPr>
          <a:lstStyle/>
          <a:p>
            <a:pPr>
              <a:lnSpc>
                <a:spcPts val="10999"/>
              </a:lnSpc>
            </a:pPr>
            <a:r>
              <a:rPr lang="en-US" sz="5499">
                <a:solidFill>
                  <a:srgbClr val="EAEAEA"/>
                </a:solidFill>
                <a:latin typeface="Jeepers"/>
              </a:rPr>
              <a:t>Objectives</a:t>
            </a:r>
          </a:p>
        </p:txBody>
      </p:sp>
      <p:sp>
        <p:nvSpPr>
          <p:cNvPr id="8" name="TextBox 8"/>
          <p:cNvSpPr txBox="1"/>
          <p:nvPr/>
        </p:nvSpPr>
        <p:spPr>
          <a:xfrm>
            <a:off x="1613948" y="4134485"/>
            <a:ext cx="8759124" cy="4069921"/>
          </a:xfrm>
          <a:prstGeom prst="rect">
            <a:avLst/>
          </a:prstGeom>
        </p:spPr>
        <p:txBody>
          <a:bodyPr lIns="0" tIns="0" rIns="0" bIns="0" rtlCol="0" anchor="t">
            <a:spAutoFit/>
          </a:bodyPr>
          <a:lstStyle/>
          <a:p>
            <a:pPr>
              <a:lnSpc>
                <a:spcPts val="2998"/>
              </a:lnSpc>
            </a:pPr>
            <a:r>
              <a:rPr lang="en-US" sz="2141">
                <a:solidFill>
                  <a:srgbClr val="EAEAEA"/>
                </a:solidFill>
                <a:latin typeface="Cantora One"/>
              </a:rPr>
              <a:t>IN "KARLHEINZ ASYLUM," YOUR SOLE AIM IS SURVIVAL. AS A CAPTIVE WITHIN THE OMINOUS ASYLUM'S CONFINES, YOU MUST ENDURE THE UNENDING ONSLAUGHT OF RAVENOUS ZOMBIES, RELYING ON YOUR CUNNING AND AVAILABLE RESOURCES TO OUTLAST THE NIGHTMARISH ORDEAL AND UNEARTH THE ASYLUM'S CHILLING SECRETS. THE ONLY THINGS THAT MATTER IS STAYING ALIVE AND KILLING ZOMBIES. </a:t>
            </a:r>
          </a:p>
          <a:p>
            <a:pPr>
              <a:lnSpc>
                <a:spcPts val="2998"/>
              </a:lnSpc>
            </a:pPr>
            <a:endParaRPr lang="en-US" sz="2141">
              <a:solidFill>
                <a:srgbClr val="EAEAEA"/>
              </a:solidFill>
              <a:latin typeface="Cantora One"/>
            </a:endParaRPr>
          </a:p>
          <a:p>
            <a:pPr>
              <a:lnSpc>
                <a:spcPts val="2998"/>
              </a:lnSpc>
            </a:pPr>
            <a:r>
              <a:rPr lang="en-US" sz="2141">
                <a:solidFill>
                  <a:srgbClr val="EAEAEA"/>
                </a:solidFill>
                <a:latin typeface="Cantora One"/>
              </a:rPr>
              <a:t>MAIN OBJECTIVES:</a:t>
            </a:r>
          </a:p>
          <a:p>
            <a:pPr marL="462432" lvl="1" indent="-231216">
              <a:lnSpc>
                <a:spcPts val="2998"/>
              </a:lnSpc>
              <a:buFont typeface="Arial"/>
              <a:buChar char="•"/>
            </a:pPr>
            <a:r>
              <a:rPr lang="en-US" sz="2141">
                <a:solidFill>
                  <a:srgbClr val="EAEAEA"/>
                </a:solidFill>
                <a:latin typeface="Cantora One"/>
              </a:rPr>
              <a:t>PLAYER MOVEMENT AND COMBAT</a:t>
            </a:r>
          </a:p>
          <a:p>
            <a:pPr marL="462432" lvl="1" indent="-231216">
              <a:lnSpc>
                <a:spcPts val="2998"/>
              </a:lnSpc>
              <a:buFont typeface="Arial"/>
              <a:buChar char="•"/>
            </a:pPr>
            <a:r>
              <a:rPr lang="en-US" sz="2141">
                <a:solidFill>
                  <a:srgbClr val="EAEAEA"/>
                </a:solidFill>
                <a:latin typeface="Cantora One"/>
              </a:rPr>
              <a:t>ENEMY AI AND COMBAT</a:t>
            </a:r>
          </a:p>
          <a:p>
            <a:pPr marL="462432" lvl="1" indent="-231216">
              <a:lnSpc>
                <a:spcPts val="2998"/>
              </a:lnSpc>
              <a:buFont typeface="Arial"/>
              <a:buChar char="•"/>
            </a:pPr>
            <a:r>
              <a:rPr lang="en-US" sz="2141">
                <a:solidFill>
                  <a:srgbClr val="EAEAEA"/>
                </a:solidFill>
                <a:latin typeface="Cantora One"/>
              </a:rPr>
              <a:t>WEAPON SYSTEM IMPLEMENTATION</a:t>
            </a:r>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1210"/>
        </a:solidFill>
        <a:effectLst/>
      </p:bgPr>
    </p:bg>
    <p:spTree>
      <p:nvGrpSpPr>
        <p:cNvPr id="1" name=""/>
        <p:cNvGrpSpPr/>
        <p:nvPr/>
      </p:nvGrpSpPr>
      <p:grpSpPr>
        <a:xfrm>
          <a:off x="0" y="0"/>
          <a:ext cx="0" cy="0"/>
          <a:chOff x="0" y="0"/>
          <a:chExt cx="0" cy="0"/>
        </a:xfrm>
      </p:grpSpPr>
      <p:sp>
        <p:nvSpPr>
          <p:cNvPr id="2" name="Freeform 2"/>
          <p:cNvSpPr/>
          <p:nvPr/>
        </p:nvSpPr>
        <p:spPr>
          <a:xfrm>
            <a:off x="-1519692" y="-1834815"/>
            <a:ext cx="7674102" cy="8229600"/>
          </a:xfrm>
          <a:custGeom>
            <a:avLst/>
            <a:gdLst/>
            <a:ahLst/>
            <a:cxnLst/>
            <a:rect l="l" t="t" r="r" b="b"/>
            <a:pathLst>
              <a:path w="7674102" h="8229600">
                <a:moveTo>
                  <a:pt x="0" y="0"/>
                </a:moveTo>
                <a:lnTo>
                  <a:pt x="7674102" y="0"/>
                </a:lnTo>
                <a:lnTo>
                  <a:pt x="7674102" y="8229600"/>
                </a:lnTo>
                <a:lnTo>
                  <a:pt x="0" y="8229600"/>
                </a:lnTo>
                <a:lnTo>
                  <a:pt x="0" y="0"/>
                </a:lnTo>
                <a:close/>
              </a:path>
            </a:pathLst>
          </a:custGeom>
          <a:blipFill>
            <a:blip r:embed="rId2">
              <a:alphaModFix amt="72000"/>
            </a:blip>
            <a:stretch>
              <a:fillRect/>
            </a:stretch>
          </a:blipFill>
        </p:spPr>
        <p:txBody>
          <a:bodyPr/>
          <a:lstStyle/>
          <a:p>
            <a:endParaRPr lang="en-IN"/>
          </a:p>
        </p:txBody>
      </p:sp>
      <p:sp>
        <p:nvSpPr>
          <p:cNvPr id="3" name="Freeform 3"/>
          <p:cNvSpPr/>
          <p:nvPr/>
        </p:nvSpPr>
        <p:spPr>
          <a:xfrm rot="2378249">
            <a:off x="13678734" y="4858026"/>
            <a:ext cx="5956173" cy="8229600"/>
          </a:xfrm>
          <a:custGeom>
            <a:avLst/>
            <a:gdLst/>
            <a:ahLst/>
            <a:cxnLst/>
            <a:rect l="l" t="t" r="r" b="b"/>
            <a:pathLst>
              <a:path w="5956173" h="8229600">
                <a:moveTo>
                  <a:pt x="0" y="0"/>
                </a:moveTo>
                <a:lnTo>
                  <a:pt x="5956173" y="0"/>
                </a:lnTo>
                <a:lnTo>
                  <a:pt x="5956173"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rot="-7607764">
            <a:off x="470193" y="123436"/>
            <a:ext cx="1829696" cy="2158933"/>
          </a:xfrm>
          <a:custGeom>
            <a:avLst/>
            <a:gdLst/>
            <a:ahLst/>
            <a:cxnLst/>
            <a:rect l="l" t="t" r="r" b="b"/>
            <a:pathLst>
              <a:path w="1829696" h="2158933">
                <a:moveTo>
                  <a:pt x="0" y="0"/>
                </a:moveTo>
                <a:lnTo>
                  <a:pt x="1829696" y="0"/>
                </a:lnTo>
                <a:lnTo>
                  <a:pt x="1829696" y="2158933"/>
                </a:lnTo>
                <a:lnTo>
                  <a:pt x="0" y="2158933"/>
                </a:lnTo>
                <a:lnTo>
                  <a:pt x="0" y="0"/>
                </a:lnTo>
                <a:close/>
              </a:path>
            </a:pathLst>
          </a:custGeom>
          <a:blipFill>
            <a:blip r:embed="rId4">
              <a:alphaModFix amt="55000"/>
            </a:blip>
            <a:stretch>
              <a:fillRect/>
            </a:stretch>
          </a:blipFill>
        </p:spPr>
        <p:txBody>
          <a:bodyPr/>
          <a:lstStyle/>
          <a:p>
            <a:endParaRPr lang="en-IN"/>
          </a:p>
        </p:txBody>
      </p:sp>
      <p:sp>
        <p:nvSpPr>
          <p:cNvPr id="5" name="Freeform 5"/>
          <p:cNvSpPr/>
          <p:nvPr/>
        </p:nvSpPr>
        <p:spPr>
          <a:xfrm rot="1341647">
            <a:off x="11122506" y="8786664"/>
            <a:ext cx="1473150" cy="1738230"/>
          </a:xfrm>
          <a:custGeom>
            <a:avLst/>
            <a:gdLst/>
            <a:ahLst/>
            <a:cxnLst/>
            <a:rect l="l" t="t" r="r" b="b"/>
            <a:pathLst>
              <a:path w="1473150" h="1738230">
                <a:moveTo>
                  <a:pt x="0" y="0"/>
                </a:moveTo>
                <a:lnTo>
                  <a:pt x="1473149" y="0"/>
                </a:lnTo>
                <a:lnTo>
                  <a:pt x="1473149" y="1738229"/>
                </a:lnTo>
                <a:lnTo>
                  <a:pt x="0" y="1738229"/>
                </a:lnTo>
                <a:lnTo>
                  <a:pt x="0" y="0"/>
                </a:lnTo>
                <a:close/>
              </a:path>
            </a:pathLst>
          </a:custGeom>
          <a:blipFill>
            <a:blip r:embed="rId4">
              <a:alphaModFix amt="55000"/>
            </a:blip>
            <a:stretch>
              <a:fillRect/>
            </a:stretch>
          </a:blipFill>
        </p:spPr>
        <p:txBody>
          <a:bodyPr/>
          <a:lstStyle/>
          <a:p>
            <a:endParaRPr lang="en-IN"/>
          </a:p>
        </p:txBody>
      </p:sp>
      <p:sp>
        <p:nvSpPr>
          <p:cNvPr id="6" name="TextBox 6"/>
          <p:cNvSpPr txBox="1"/>
          <p:nvPr/>
        </p:nvSpPr>
        <p:spPr>
          <a:xfrm>
            <a:off x="4107816" y="184150"/>
            <a:ext cx="10632395" cy="1260475"/>
          </a:xfrm>
          <a:prstGeom prst="rect">
            <a:avLst/>
          </a:prstGeom>
        </p:spPr>
        <p:txBody>
          <a:bodyPr lIns="0" tIns="0" rIns="0" bIns="0" rtlCol="0" anchor="t">
            <a:spAutoFit/>
          </a:bodyPr>
          <a:lstStyle/>
          <a:p>
            <a:pPr algn="ctr">
              <a:lnSpc>
                <a:spcPts val="10999"/>
              </a:lnSpc>
            </a:pPr>
            <a:r>
              <a:rPr lang="en-US" sz="5499" u="sng">
                <a:solidFill>
                  <a:srgbClr val="EAEAEA"/>
                </a:solidFill>
                <a:latin typeface="Jeepers"/>
              </a:rPr>
              <a:t>Scripts Created</a:t>
            </a:r>
          </a:p>
        </p:txBody>
      </p:sp>
      <p:sp>
        <p:nvSpPr>
          <p:cNvPr id="7" name="TextBox 7"/>
          <p:cNvSpPr txBox="1"/>
          <p:nvPr/>
        </p:nvSpPr>
        <p:spPr>
          <a:xfrm>
            <a:off x="5535849" y="4498326"/>
            <a:ext cx="3539868" cy="456491"/>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SHOOTER</a:t>
            </a:r>
          </a:p>
        </p:txBody>
      </p:sp>
      <p:sp>
        <p:nvSpPr>
          <p:cNvPr id="8" name="TextBox 8"/>
          <p:cNvSpPr txBox="1"/>
          <p:nvPr/>
        </p:nvSpPr>
        <p:spPr>
          <a:xfrm>
            <a:off x="1267571" y="4503131"/>
            <a:ext cx="3539868" cy="606765"/>
          </a:xfrm>
          <a:prstGeom prst="rect">
            <a:avLst/>
          </a:prstGeom>
        </p:spPr>
        <p:txBody>
          <a:bodyPr lIns="0" tIns="0" rIns="0" bIns="0" rtlCol="0" anchor="t">
            <a:spAutoFit/>
          </a:bodyPr>
          <a:lstStyle/>
          <a:p>
            <a:pPr algn="ctr">
              <a:lnSpc>
                <a:spcPts val="5305"/>
              </a:lnSpc>
              <a:spcBef>
                <a:spcPct val="0"/>
              </a:spcBef>
            </a:pPr>
            <a:r>
              <a:rPr lang="en-US" sz="2652">
                <a:solidFill>
                  <a:srgbClr val="EAEAEA"/>
                </a:solidFill>
                <a:latin typeface="Cantora One"/>
              </a:rPr>
              <a:t>PLAYER HEALTH</a:t>
            </a:r>
          </a:p>
        </p:txBody>
      </p:sp>
      <p:sp>
        <p:nvSpPr>
          <p:cNvPr id="9" name="TextBox 9"/>
          <p:cNvSpPr txBox="1"/>
          <p:nvPr/>
        </p:nvSpPr>
        <p:spPr>
          <a:xfrm>
            <a:off x="9968528" y="4623422"/>
            <a:ext cx="3539868" cy="456491"/>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WAVE</a:t>
            </a:r>
          </a:p>
        </p:txBody>
      </p:sp>
      <p:sp>
        <p:nvSpPr>
          <p:cNvPr id="10" name="TextBox 10"/>
          <p:cNvSpPr txBox="1"/>
          <p:nvPr/>
        </p:nvSpPr>
        <p:spPr>
          <a:xfrm>
            <a:off x="13646902" y="4697997"/>
            <a:ext cx="3539868" cy="456491"/>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GUN SYSTEM</a:t>
            </a:r>
          </a:p>
        </p:txBody>
      </p:sp>
      <p:sp>
        <p:nvSpPr>
          <p:cNvPr id="12" name="AutoShape 12"/>
          <p:cNvSpPr/>
          <p:nvPr/>
        </p:nvSpPr>
        <p:spPr>
          <a:xfrm>
            <a:off x="1303031" y="4388747"/>
            <a:ext cx="15545372" cy="0"/>
          </a:xfrm>
          <a:prstGeom prst="line">
            <a:avLst/>
          </a:prstGeom>
          <a:ln w="19050" cap="rnd">
            <a:solidFill>
              <a:srgbClr val="565751"/>
            </a:solidFill>
            <a:prstDash val="solid"/>
            <a:headEnd type="none" w="sm" len="sm"/>
            <a:tailEnd type="none" w="sm" len="sm"/>
          </a:ln>
        </p:spPr>
        <p:txBody>
          <a:bodyPr/>
          <a:lstStyle/>
          <a:p>
            <a:endParaRPr lang="en-IN"/>
          </a:p>
        </p:txBody>
      </p:sp>
      <p:sp>
        <p:nvSpPr>
          <p:cNvPr id="13" name="AutoShape 13"/>
          <p:cNvSpPr/>
          <p:nvPr/>
        </p:nvSpPr>
        <p:spPr>
          <a:xfrm>
            <a:off x="1303031" y="5565667"/>
            <a:ext cx="15545372" cy="0"/>
          </a:xfrm>
          <a:prstGeom prst="line">
            <a:avLst/>
          </a:prstGeom>
          <a:ln w="19050" cap="rnd">
            <a:solidFill>
              <a:srgbClr val="565751"/>
            </a:solidFill>
            <a:prstDash val="solid"/>
            <a:headEnd type="none" w="sm" len="sm"/>
            <a:tailEnd type="none" w="sm" len="sm"/>
          </a:ln>
        </p:spPr>
        <p:txBody>
          <a:bodyPr/>
          <a:lstStyle/>
          <a:p>
            <a:endParaRPr lang="en-IN"/>
          </a:p>
        </p:txBody>
      </p:sp>
      <p:sp>
        <p:nvSpPr>
          <p:cNvPr id="14" name="TextBox 14"/>
          <p:cNvSpPr txBox="1"/>
          <p:nvPr/>
        </p:nvSpPr>
        <p:spPr>
          <a:xfrm>
            <a:off x="1267571" y="5851591"/>
            <a:ext cx="3539868" cy="456491"/>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GUN</a:t>
            </a:r>
          </a:p>
        </p:txBody>
      </p:sp>
      <p:sp>
        <p:nvSpPr>
          <p:cNvPr id="15" name="TextBox 15"/>
          <p:cNvSpPr txBox="1"/>
          <p:nvPr/>
        </p:nvSpPr>
        <p:spPr>
          <a:xfrm>
            <a:off x="5535849" y="5572444"/>
            <a:ext cx="3539868" cy="1273515"/>
          </a:xfrm>
          <a:prstGeom prst="rect">
            <a:avLst/>
          </a:prstGeom>
        </p:spPr>
        <p:txBody>
          <a:bodyPr lIns="0" tIns="0" rIns="0" bIns="0" rtlCol="0" anchor="t">
            <a:spAutoFit/>
          </a:bodyPr>
          <a:lstStyle/>
          <a:p>
            <a:pPr algn="ctr">
              <a:lnSpc>
                <a:spcPts val="5305"/>
              </a:lnSpc>
              <a:spcBef>
                <a:spcPct val="0"/>
              </a:spcBef>
            </a:pPr>
            <a:r>
              <a:rPr lang="en-US" sz="2652">
                <a:solidFill>
                  <a:srgbClr val="EAEAEA"/>
                </a:solidFill>
                <a:latin typeface="Cantora One"/>
              </a:rPr>
              <a:t>THIRD PERSON MOVEMENT</a:t>
            </a:r>
          </a:p>
        </p:txBody>
      </p:sp>
      <p:sp>
        <p:nvSpPr>
          <p:cNvPr id="16" name="TextBox 16"/>
          <p:cNvSpPr txBox="1"/>
          <p:nvPr/>
        </p:nvSpPr>
        <p:spPr>
          <a:xfrm>
            <a:off x="9346556" y="5651773"/>
            <a:ext cx="4783813" cy="456491"/>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MENUS</a:t>
            </a:r>
          </a:p>
        </p:txBody>
      </p:sp>
      <p:sp>
        <p:nvSpPr>
          <p:cNvPr id="17" name="TextBox 17"/>
          <p:cNvSpPr txBox="1"/>
          <p:nvPr/>
        </p:nvSpPr>
        <p:spPr>
          <a:xfrm>
            <a:off x="14233303" y="5724844"/>
            <a:ext cx="2367066" cy="923216"/>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WAVE SPAWNER</a:t>
            </a:r>
          </a:p>
        </p:txBody>
      </p:sp>
      <p:sp>
        <p:nvSpPr>
          <p:cNvPr id="18" name="AutoShape 18"/>
          <p:cNvSpPr/>
          <p:nvPr/>
        </p:nvSpPr>
        <p:spPr>
          <a:xfrm>
            <a:off x="1238996" y="6993507"/>
            <a:ext cx="15545372" cy="0"/>
          </a:xfrm>
          <a:prstGeom prst="line">
            <a:avLst/>
          </a:prstGeom>
          <a:ln w="19050" cap="rnd">
            <a:solidFill>
              <a:srgbClr val="565751"/>
            </a:solidFill>
            <a:prstDash val="solid"/>
            <a:headEnd type="none" w="sm" len="sm"/>
            <a:tailEnd type="none" w="sm" len="sm"/>
          </a:ln>
        </p:spPr>
        <p:txBody>
          <a:bodyPr/>
          <a:lstStyle/>
          <a:p>
            <a:endParaRPr lang="en-IN"/>
          </a:p>
        </p:txBody>
      </p:sp>
      <p:sp>
        <p:nvSpPr>
          <p:cNvPr id="19" name="TextBox 19"/>
          <p:cNvSpPr txBox="1"/>
          <p:nvPr/>
        </p:nvSpPr>
        <p:spPr>
          <a:xfrm>
            <a:off x="1385041" y="7059688"/>
            <a:ext cx="3539868" cy="1389941"/>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ENEMY ATTACK, IDLE, PATROL AND CHASE STATE.</a:t>
            </a:r>
          </a:p>
        </p:txBody>
      </p:sp>
      <p:sp>
        <p:nvSpPr>
          <p:cNvPr id="20" name="TextBox 20"/>
          <p:cNvSpPr txBox="1"/>
          <p:nvPr/>
        </p:nvSpPr>
        <p:spPr>
          <a:xfrm>
            <a:off x="5604132" y="7058758"/>
            <a:ext cx="3539868" cy="606765"/>
          </a:xfrm>
          <a:prstGeom prst="rect">
            <a:avLst/>
          </a:prstGeom>
        </p:spPr>
        <p:txBody>
          <a:bodyPr lIns="0" tIns="0" rIns="0" bIns="0" rtlCol="0" anchor="t">
            <a:spAutoFit/>
          </a:bodyPr>
          <a:lstStyle/>
          <a:p>
            <a:pPr algn="ctr">
              <a:lnSpc>
                <a:spcPts val="5305"/>
              </a:lnSpc>
              <a:spcBef>
                <a:spcPct val="0"/>
              </a:spcBef>
            </a:pPr>
            <a:r>
              <a:rPr lang="en-US" sz="2652">
                <a:solidFill>
                  <a:srgbClr val="EAEAEA"/>
                </a:solidFill>
                <a:latin typeface="Cantora One"/>
              </a:rPr>
              <a:t>PLAYER PUNCH</a:t>
            </a:r>
          </a:p>
        </p:txBody>
      </p:sp>
      <p:sp>
        <p:nvSpPr>
          <p:cNvPr id="21" name="TextBox 21"/>
          <p:cNvSpPr txBox="1"/>
          <p:nvPr/>
        </p:nvSpPr>
        <p:spPr>
          <a:xfrm>
            <a:off x="9948203" y="7211158"/>
            <a:ext cx="3539868" cy="456491"/>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MAIN MENU</a:t>
            </a:r>
          </a:p>
        </p:txBody>
      </p:sp>
      <p:sp>
        <p:nvSpPr>
          <p:cNvPr id="22" name="TextBox 22"/>
          <p:cNvSpPr txBox="1"/>
          <p:nvPr/>
        </p:nvSpPr>
        <p:spPr>
          <a:xfrm>
            <a:off x="13582867" y="7211158"/>
            <a:ext cx="3539868" cy="456491"/>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TARGET</a:t>
            </a:r>
          </a:p>
        </p:txBody>
      </p:sp>
      <p:sp>
        <p:nvSpPr>
          <p:cNvPr id="23" name="AutoShape 23"/>
          <p:cNvSpPr/>
          <p:nvPr/>
        </p:nvSpPr>
        <p:spPr>
          <a:xfrm>
            <a:off x="1303031" y="8552745"/>
            <a:ext cx="15545372" cy="0"/>
          </a:xfrm>
          <a:prstGeom prst="line">
            <a:avLst/>
          </a:prstGeom>
          <a:ln w="19050" cap="rnd">
            <a:solidFill>
              <a:srgbClr val="565751"/>
            </a:solidFill>
            <a:prstDash val="solid"/>
            <a:headEnd type="none" w="sm" len="sm"/>
            <a:tailEnd type="none" w="sm" len="sm"/>
          </a:ln>
        </p:spPr>
        <p:txBody>
          <a:bodyPr/>
          <a:lstStyle/>
          <a:p>
            <a:endParaRPr lang="en-IN"/>
          </a:p>
        </p:txBody>
      </p:sp>
      <p:sp>
        <p:nvSpPr>
          <p:cNvPr id="24" name="TextBox 24"/>
          <p:cNvSpPr txBox="1"/>
          <p:nvPr/>
        </p:nvSpPr>
        <p:spPr>
          <a:xfrm>
            <a:off x="1028700" y="3445500"/>
            <a:ext cx="3539868" cy="456491"/>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HEATH BAR</a:t>
            </a:r>
          </a:p>
        </p:txBody>
      </p:sp>
      <p:sp>
        <p:nvSpPr>
          <p:cNvPr id="25" name="TextBox 25"/>
          <p:cNvSpPr txBox="1"/>
          <p:nvPr/>
        </p:nvSpPr>
        <p:spPr>
          <a:xfrm>
            <a:off x="5535849" y="3225135"/>
            <a:ext cx="3539868" cy="606765"/>
          </a:xfrm>
          <a:prstGeom prst="rect">
            <a:avLst/>
          </a:prstGeom>
        </p:spPr>
        <p:txBody>
          <a:bodyPr lIns="0" tIns="0" rIns="0" bIns="0" rtlCol="0" anchor="t">
            <a:spAutoFit/>
          </a:bodyPr>
          <a:lstStyle/>
          <a:p>
            <a:pPr algn="ctr">
              <a:lnSpc>
                <a:spcPts val="5305"/>
              </a:lnSpc>
              <a:spcBef>
                <a:spcPct val="0"/>
              </a:spcBef>
            </a:pPr>
            <a:r>
              <a:rPr lang="en-US" sz="2652">
                <a:solidFill>
                  <a:srgbClr val="EAEAEA"/>
                </a:solidFill>
                <a:latin typeface="Cantora One"/>
              </a:rPr>
              <a:t>PICK RIFLE</a:t>
            </a:r>
          </a:p>
        </p:txBody>
      </p:sp>
      <p:sp>
        <p:nvSpPr>
          <p:cNvPr id="26" name="TextBox 26"/>
          <p:cNvSpPr txBox="1"/>
          <p:nvPr/>
        </p:nvSpPr>
        <p:spPr>
          <a:xfrm>
            <a:off x="9948203" y="3445500"/>
            <a:ext cx="3539868" cy="456491"/>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ZOMBIE AI</a:t>
            </a:r>
          </a:p>
        </p:txBody>
      </p:sp>
      <p:sp>
        <p:nvSpPr>
          <p:cNvPr id="27" name="TextBox 27"/>
          <p:cNvSpPr txBox="1"/>
          <p:nvPr/>
        </p:nvSpPr>
        <p:spPr>
          <a:xfrm>
            <a:off x="13582867" y="3445500"/>
            <a:ext cx="3539868" cy="456491"/>
          </a:xfrm>
          <a:prstGeom prst="rect">
            <a:avLst/>
          </a:prstGeom>
        </p:spPr>
        <p:txBody>
          <a:bodyPr lIns="0" tIns="0" rIns="0" bIns="0" rtlCol="0" anchor="t">
            <a:spAutoFit/>
          </a:bodyPr>
          <a:lstStyle/>
          <a:p>
            <a:pPr algn="ctr">
              <a:lnSpc>
                <a:spcPts val="3714"/>
              </a:lnSpc>
            </a:pPr>
            <a:r>
              <a:rPr lang="en-US" sz="2652">
                <a:solidFill>
                  <a:srgbClr val="EAEAEA"/>
                </a:solidFill>
                <a:latin typeface="Cantora One"/>
              </a:rPr>
              <a:t>END MENU</a:t>
            </a:r>
          </a:p>
        </p:txBody>
      </p:sp>
    </p:spTree>
  </p:cSld>
  <p:clrMapOvr>
    <a:masterClrMapping/>
  </p:clrMapOvr>
  <p:transition>
    <p:cover dir="rd"/>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5E7A"/>
        </a:solidFill>
        <a:effectLst/>
      </p:bgPr>
    </p:bg>
    <p:spTree>
      <p:nvGrpSpPr>
        <p:cNvPr id="1" name=""/>
        <p:cNvGrpSpPr/>
        <p:nvPr/>
      </p:nvGrpSpPr>
      <p:grpSpPr>
        <a:xfrm>
          <a:off x="0" y="0"/>
          <a:ext cx="0" cy="0"/>
          <a:chOff x="0" y="0"/>
          <a:chExt cx="0" cy="0"/>
        </a:xfrm>
      </p:grpSpPr>
      <p:sp>
        <p:nvSpPr>
          <p:cNvPr id="2" name="Freeform 2"/>
          <p:cNvSpPr/>
          <p:nvPr/>
        </p:nvSpPr>
        <p:spPr>
          <a:xfrm rot="-3063119">
            <a:off x="13603915" y="1082121"/>
            <a:ext cx="8656212" cy="8754703"/>
          </a:xfrm>
          <a:custGeom>
            <a:avLst/>
            <a:gdLst/>
            <a:ahLst/>
            <a:cxnLst/>
            <a:rect l="l" t="t" r="r" b="b"/>
            <a:pathLst>
              <a:path w="8656212" h="8754703">
                <a:moveTo>
                  <a:pt x="0" y="0"/>
                </a:moveTo>
                <a:lnTo>
                  <a:pt x="8656213" y="0"/>
                </a:lnTo>
                <a:lnTo>
                  <a:pt x="8656213" y="8754703"/>
                </a:lnTo>
                <a:lnTo>
                  <a:pt x="0" y="8754703"/>
                </a:lnTo>
                <a:lnTo>
                  <a:pt x="0" y="0"/>
                </a:lnTo>
                <a:close/>
              </a:path>
            </a:pathLst>
          </a:custGeom>
          <a:blipFill>
            <a:blip r:embed="rId2"/>
            <a:stretch>
              <a:fillRect/>
            </a:stretch>
          </a:blipFill>
        </p:spPr>
        <p:txBody>
          <a:bodyPr/>
          <a:lstStyle/>
          <a:p>
            <a:endParaRPr lang="en-IN"/>
          </a:p>
        </p:txBody>
      </p:sp>
      <p:sp>
        <p:nvSpPr>
          <p:cNvPr id="3" name="Freeform 3"/>
          <p:cNvSpPr/>
          <p:nvPr/>
        </p:nvSpPr>
        <p:spPr>
          <a:xfrm>
            <a:off x="12976657" y="729625"/>
            <a:ext cx="3119537" cy="3288050"/>
          </a:xfrm>
          <a:custGeom>
            <a:avLst/>
            <a:gdLst/>
            <a:ahLst/>
            <a:cxnLst/>
            <a:rect l="l" t="t" r="r" b="b"/>
            <a:pathLst>
              <a:path w="3119537" h="3288050">
                <a:moveTo>
                  <a:pt x="0" y="0"/>
                </a:moveTo>
                <a:lnTo>
                  <a:pt x="3119537" y="0"/>
                </a:lnTo>
                <a:lnTo>
                  <a:pt x="3119537" y="3288049"/>
                </a:lnTo>
                <a:lnTo>
                  <a:pt x="0" y="3288049"/>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417923" y="1878350"/>
            <a:ext cx="12642926" cy="1464311"/>
          </a:xfrm>
          <a:prstGeom prst="rect">
            <a:avLst/>
          </a:prstGeom>
        </p:spPr>
        <p:txBody>
          <a:bodyPr lIns="0" tIns="0" rIns="0" bIns="0" rtlCol="0" anchor="t">
            <a:spAutoFit/>
          </a:bodyPr>
          <a:lstStyle/>
          <a:p>
            <a:pPr>
              <a:lnSpc>
                <a:spcPts val="12799"/>
              </a:lnSpc>
            </a:pPr>
            <a:r>
              <a:rPr lang="en-US" sz="6399">
                <a:solidFill>
                  <a:srgbClr val="FFFFFF"/>
                </a:solidFill>
                <a:latin typeface="Jeepers"/>
              </a:rPr>
              <a:t>FEATURES</a:t>
            </a:r>
          </a:p>
        </p:txBody>
      </p:sp>
      <p:sp>
        <p:nvSpPr>
          <p:cNvPr id="5" name="TextBox 5"/>
          <p:cNvSpPr txBox="1"/>
          <p:nvPr/>
        </p:nvSpPr>
        <p:spPr>
          <a:xfrm>
            <a:off x="1304277" y="3808124"/>
            <a:ext cx="16627745" cy="4734150"/>
          </a:xfrm>
          <a:prstGeom prst="rect">
            <a:avLst/>
          </a:prstGeom>
        </p:spPr>
        <p:txBody>
          <a:bodyPr lIns="0" tIns="0" rIns="0" bIns="0" rtlCol="0" anchor="t">
            <a:spAutoFit/>
          </a:bodyPr>
          <a:lstStyle/>
          <a:p>
            <a:pPr>
              <a:lnSpc>
                <a:spcPts val="5433"/>
              </a:lnSpc>
            </a:pPr>
            <a:endParaRPr/>
          </a:p>
          <a:p>
            <a:pPr marL="586500" lvl="1" indent="-293250">
              <a:lnSpc>
                <a:spcPts val="5433"/>
              </a:lnSpc>
              <a:buFont typeface="Arial"/>
              <a:buChar char="•"/>
            </a:pPr>
            <a:r>
              <a:rPr lang="en-US" sz="2716" spc="660">
                <a:solidFill>
                  <a:srgbClr val="FFFFFF"/>
                </a:solidFill>
                <a:latin typeface="TT Commons Pro"/>
              </a:rPr>
              <a:t>Wave Spawning after a fixed interval of time.</a:t>
            </a:r>
          </a:p>
          <a:p>
            <a:pPr marL="586500" lvl="1" indent="-293250">
              <a:lnSpc>
                <a:spcPts val="5433"/>
              </a:lnSpc>
              <a:buFont typeface="Arial"/>
              <a:buChar char="•"/>
            </a:pPr>
            <a:r>
              <a:rPr lang="en-US" sz="2716" spc="660">
                <a:solidFill>
                  <a:srgbClr val="FFFFFF"/>
                </a:solidFill>
                <a:latin typeface="TT Commons Pro"/>
              </a:rPr>
              <a:t>Player Movement and Enemies State System.</a:t>
            </a:r>
          </a:p>
          <a:p>
            <a:pPr marL="586500" lvl="1" indent="-293250">
              <a:lnSpc>
                <a:spcPts val="5433"/>
              </a:lnSpc>
              <a:buFont typeface="Arial"/>
              <a:buChar char="•"/>
            </a:pPr>
            <a:r>
              <a:rPr lang="en-US" sz="2716" spc="660">
                <a:solidFill>
                  <a:srgbClr val="FFFFFF"/>
                </a:solidFill>
                <a:latin typeface="TT Commons Pro"/>
              </a:rPr>
              <a:t>Ammo Box Collection System.</a:t>
            </a:r>
          </a:p>
          <a:p>
            <a:pPr marL="586500" lvl="1" indent="-293250">
              <a:lnSpc>
                <a:spcPts val="5433"/>
              </a:lnSpc>
              <a:buFont typeface="Arial"/>
              <a:buChar char="•"/>
            </a:pPr>
            <a:r>
              <a:rPr lang="en-US" sz="2716" spc="660">
                <a:solidFill>
                  <a:srgbClr val="FFFFFF"/>
                </a:solidFill>
                <a:latin typeface="TT Commons Pro"/>
              </a:rPr>
              <a:t>Different camera POV for aiming.</a:t>
            </a:r>
          </a:p>
          <a:p>
            <a:pPr marL="586500" lvl="1" indent="-293250">
              <a:lnSpc>
                <a:spcPts val="5433"/>
              </a:lnSpc>
              <a:buFont typeface="Arial"/>
              <a:buChar char="•"/>
            </a:pPr>
            <a:r>
              <a:rPr lang="en-US" sz="2716" spc="660">
                <a:solidFill>
                  <a:srgbClr val="FFFFFF"/>
                </a:solidFill>
                <a:latin typeface="TT Commons Pro"/>
              </a:rPr>
              <a:t>Weapon System implementation.</a:t>
            </a:r>
          </a:p>
          <a:p>
            <a:pPr marL="586500" lvl="1" indent="-293250">
              <a:lnSpc>
                <a:spcPts val="5433"/>
              </a:lnSpc>
              <a:buFont typeface="Arial"/>
              <a:buChar char="•"/>
            </a:pPr>
            <a:r>
              <a:rPr lang="en-US" sz="2716" spc="660">
                <a:solidFill>
                  <a:srgbClr val="FFFFFF"/>
                </a:solidFill>
                <a:latin typeface="TT Commons Pro"/>
              </a:rPr>
              <a:t>Enemy AI Implementation.</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950C"/>
        </a:solidFill>
        <a:effectLst/>
      </p:bgPr>
    </p:bg>
    <p:spTree>
      <p:nvGrpSpPr>
        <p:cNvPr id="1" name=""/>
        <p:cNvGrpSpPr/>
        <p:nvPr/>
      </p:nvGrpSpPr>
      <p:grpSpPr>
        <a:xfrm>
          <a:off x="0" y="0"/>
          <a:ext cx="0" cy="0"/>
          <a:chOff x="0" y="0"/>
          <a:chExt cx="0" cy="0"/>
        </a:xfrm>
      </p:grpSpPr>
      <p:sp>
        <p:nvSpPr>
          <p:cNvPr id="2" name="Freeform 2"/>
          <p:cNvSpPr/>
          <p:nvPr/>
        </p:nvSpPr>
        <p:spPr>
          <a:xfrm>
            <a:off x="12908228" y="5266624"/>
            <a:ext cx="7303770" cy="8229600"/>
          </a:xfrm>
          <a:custGeom>
            <a:avLst/>
            <a:gdLst/>
            <a:ahLst/>
            <a:cxnLst/>
            <a:rect l="l" t="t" r="r" b="b"/>
            <a:pathLst>
              <a:path w="7303770" h="8229600">
                <a:moveTo>
                  <a:pt x="0" y="0"/>
                </a:moveTo>
                <a:lnTo>
                  <a:pt x="7303770" y="0"/>
                </a:lnTo>
                <a:lnTo>
                  <a:pt x="730377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a:off x="-1369019" y="-1969536"/>
            <a:ext cx="9568387" cy="12800517"/>
          </a:xfrm>
          <a:custGeom>
            <a:avLst/>
            <a:gdLst/>
            <a:ahLst/>
            <a:cxnLst/>
            <a:rect l="l" t="t" r="r" b="b"/>
            <a:pathLst>
              <a:path w="9568387" h="12800517">
                <a:moveTo>
                  <a:pt x="0" y="0"/>
                </a:moveTo>
                <a:lnTo>
                  <a:pt x="9568387" y="0"/>
                </a:lnTo>
                <a:lnTo>
                  <a:pt x="9568387" y="12800517"/>
                </a:lnTo>
                <a:lnTo>
                  <a:pt x="0" y="12800517"/>
                </a:lnTo>
                <a:lnTo>
                  <a:pt x="0" y="0"/>
                </a:lnTo>
                <a:close/>
              </a:path>
            </a:pathLst>
          </a:custGeom>
          <a:blipFill>
            <a:blip r:embed="rId3"/>
            <a:stretch>
              <a:fillRect/>
            </a:stretch>
          </a:blipFill>
        </p:spPr>
        <p:txBody>
          <a:bodyPr/>
          <a:lstStyle/>
          <a:p>
            <a:endParaRPr lang="en-IN"/>
          </a:p>
        </p:txBody>
      </p:sp>
      <p:sp>
        <p:nvSpPr>
          <p:cNvPr id="4" name="Freeform 4"/>
          <p:cNvSpPr/>
          <p:nvPr/>
        </p:nvSpPr>
        <p:spPr>
          <a:xfrm>
            <a:off x="3415174" y="2036785"/>
            <a:ext cx="12436025" cy="7570246"/>
          </a:xfrm>
          <a:custGeom>
            <a:avLst/>
            <a:gdLst/>
            <a:ahLst/>
            <a:cxnLst/>
            <a:rect l="l" t="t" r="r" b="b"/>
            <a:pathLst>
              <a:path w="12436025" h="7570246">
                <a:moveTo>
                  <a:pt x="0" y="0"/>
                </a:moveTo>
                <a:lnTo>
                  <a:pt x="12436026" y="0"/>
                </a:lnTo>
                <a:lnTo>
                  <a:pt x="12436026" y="7570247"/>
                </a:lnTo>
                <a:lnTo>
                  <a:pt x="0" y="7570247"/>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3223270" y="470241"/>
            <a:ext cx="11841461" cy="1654299"/>
          </a:xfrm>
          <a:prstGeom prst="rect">
            <a:avLst/>
          </a:prstGeom>
        </p:spPr>
        <p:txBody>
          <a:bodyPr lIns="0" tIns="0" rIns="0" bIns="0" rtlCol="0" anchor="t">
            <a:spAutoFit/>
          </a:bodyPr>
          <a:lstStyle/>
          <a:p>
            <a:pPr algn="ctr">
              <a:lnSpc>
                <a:spcPts val="12880"/>
              </a:lnSpc>
            </a:pPr>
            <a:r>
              <a:rPr lang="en-US" sz="8800" dirty="0">
                <a:solidFill>
                  <a:srgbClr val="FFFFFF"/>
                </a:solidFill>
                <a:latin typeface="Butcherman Caps"/>
              </a:rPr>
              <a:t>STATE MACHINE CHART</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08228" y="5266624"/>
            <a:ext cx="7303770" cy="8229600"/>
          </a:xfrm>
          <a:custGeom>
            <a:avLst/>
            <a:gdLst/>
            <a:ahLst/>
            <a:cxnLst/>
            <a:rect l="l" t="t" r="r" b="b"/>
            <a:pathLst>
              <a:path w="7303770" h="8229600">
                <a:moveTo>
                  <a:pt x="0" y="0"/>
                </a:moveTo>
                <a:lnTo>
                  <a:pt x="7303770" y="0"/>
                </a:lnTo>
                <a:lnTo>
                  <a:pt x="730377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a:off x="-1369019" y="-1969536"/>
            <a:ext cx="9568387" cy="12800517"/>
          </a:xfrm>
          <a:custGeom>
            <a:avLst/>
            <a:gdLst/>
            <a:ahLst/>
            <a:cxnLst/>
            <a:rect l="l" t="t" r="r" b="b"/>
            <a:pathLst>
              <a:path w="9568387" h="12800517">
                <a:moveTo>
                  <a:pt x="0" y="0"/>
                </a:moveTo>
                <a:lnTo>
                  <a:pt x="9568387" y="0"/>
                </a:lnTo>
                <a:lnTo>
                  <a:pt x="9568387" y="12800517"/>
                </a:lnTo>
                <a:lnTo>
                  <a:pt x="0" y="12800517"/>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3223270" y="470241"/>
            <a:ext cx="11841461" cy="1654299"/>
          </a:xfrm>
          <a:prstGeom prst="rect">
            <a:avLst/>
          </a:prstGeom>
        </p:spPr>
        <p:txBody>
          <a:bodyPr lIns="0" tIns="0" rIns="0" bIns="0" rtlCol="0" anchor="t">
            <a:spAutoFit/>
          </a:bodyPr>
          <a:lstStyle/>
          <a:p>
            <a:pPr algn="ctr">
              <a:lnSpc>
                <a:spcPts val="12880"/>
              </a:lnSpc>
            </a:pPr>
            <a:r>
              <a:rPr lang="en-US" sz="8800" dirty="0" err="1">
                <a:solidFill>
                  <a:srgbClr val="FF0000"/>
                </a:solidFill>
                <a:latin typeface="Butcherman Caps"/>
              </a:rPr>
              <a:t>Behaviour</a:t>
            </a:r>
            <a:r>
              <a:rPr lang="en-US" sz="8800" dirty="0">
                <a:solidFill>
                  <a:srgbClr val="FF0000"/>
                </a:solidFill>
                <a:latin typeface="Butcherman Caps"/>
              </a:rPr>
              <a:t> TREE</a:t>
            </a:r>
          </a:p>
        </p:txBody>
      </p:sp>
      <p:pic>
        <p:nvPicPr>
          <p:cNvPr id="7" name="Picture 6" descr="A diagram of a computer&#10;&#10;Description automatically generated with medium confidence">
            <a:extLst>
              <a:ext uri="{FF2B5EF4-FFF2-40B4-BE49-F238E27FC236}">
                <a16:creationId xmlns:a16="http://schemas.microsoft.com/office/drawing/2014/main" id="{6B610EDC-D1E2-5797-93C2-D3E7AEDBC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1866900"/>
            <a:ext cx="12757416" cy="8271576"/>
          </a:xfrm>
          <a:prstGeom prst="rect">
            <a:avLst/>
          </a:prstGeom>
        </p:spPr>
      </p:pic>
    </p:spTree>
    <p:extLst>
      <p:ext uri="{BB962C8B-B14F-4D97-AF65-F5344CB8AC3E}">
        <p14:creationId xmlns:p14="http://schemas.microsoft.com/office/powerpoint/2010/main" val="9544335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08228" y="5266624"/>
            <a:ext cx="7303770" cy="8229600"/>
          </a:xfrm>
          <a:custGeom>
            <a:avLst/>
            <a:gdLst/>
            <a:ahLst/>
            <a:cxnLst/>
            <a:rect l="l" t="t" r="r" b="b"/>
            <a:pathLst>
              <a:path w="7303770" h="8229600">
                <a:moveTo>
                  <a:pt x="0" y="0"/>
                </a:moveTo>
                <a:lnTo>
                  <a:pt x="7303770" y="0"/>
                </a:lnTo>
                <a:lnTo>
                  <a:pt x="7303770" y="8229600"/>
                </a:lnTo>
                <a:lnTo>
                  <a:pt x="0" y="8229600"/>
                </a:lnTo>
                <a:lnTo>
                  <a:pt x="0" y="0"/>
                </a:lnTo>
                <a:close/>
              </a:path>
            </a:pathLst>
          </a:custGeom>
          <a:blipFill>
            <a:blip r:embed="rId2"/>
            <a:stretch>
              <a:fillRect/>
            </a:stretch>
          </a:blipFill>
        </p:spPr>
        <p:txBody>
          <a:bodyPr/>
          <a:lstStyle/>
          <a:p>
            <a:endParaRPr lang="en-IN"/>
          </a:p>
        </p:txBody>
      </p:sp>
      <p:sp>
        <p:nvSpPr>
          <p:cNvPr id="3" name="Freeform 3"/>
          <p:cNvSpPr/>
          <p:nvPr/>
        </p:nvSpPr>
        <p:spPr>
          <a:xfrm>
            <a:off x="-1369019" y="-1969536"/>
            <a:ext cx="9568387" cy="12800517"/>
          </a:xfrm>
          <a:custGeom>
            <a:avLst/>
            <a:gdLst/>
            <a:ahLst/>
            <a:cxnLst/>
            <a:rect l="l" t="t" r="r" b="b"/>
            <a:pathLst>
              <a:path w="9568387" h="12800517">
                <a:moveTo>
                  <a:pt x="0" y="0"/>
                </a:moveTo>
                <a:lnTo>
                  <a:pt x="9568387" y="0"/>
                </a:lnTo>
                <a:lnTo>
                  <a:pt x="9568387" y="12800517"/>
                </a:lnTo>
                <a:lnTo>
                  <a:pt x="0" y="12800517"/>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304800" y="470241"/>
            <a:ext cx="17830800" cy="1654299"/>
          </a:xfrm>
          <a:prstGeom prst="rect">
            <a:avLst/>
          </a:prstGeom>
        </p:spPr>
        <p:txBody>
          <a:bodyPr wrap="square" lIns="0" tIns="0" rIns="0" bIns="0" rtlCol="0" anchor="t">
            <a:spAutoFit/>
          </a:bodyPr>
          <a:lstStyle/>
          <a:p>
            <a:pPr algn="ctr">
              <a:lnSpc>
                <a:spcPts val="12880"/>
              </a:lnSpc>
            </a:pPr>
            <a:r>
              <a:rPr lang="en-US" sz="8000" dirty="0" err="1">
                <a:solidFill>
                  <a:srgbClr val="FF0000"/>
                </a:solidFill>
                <a:latin typeface="Butcherman Caps"/>
              </a:rPr>
              <a:t>Behaviour</a:t>
            </a:r>
            <a:r>
              <a:rPr lang="en-US" sz="8000" dirty="0">
                <a:solidFill>
                  <a:srgbClr val="FF0000"/>
                </a:solidFill>
                <a:latin typeface="Butcherman Caps"/>
              </a:rPr>
              <a:t>   TREE   Animation   Chart</a:t>
            </a:r>
          </a:p>
        </p:txBody>
      </p:sp>
      <p:pic>
        <p:nvPicPr>
          <p:cNvPr id="6" name="Picture 5">
            <a:extLst>
              <a:ext uri="{FF2B5EF4-FFF2-40B4-BE49-F238E27FC236}">
                <a16:creationId xmlns:a16="http://schemas.microsoft.com/office/drawing/2014/main" id="{80EBADFF-C711-43EE-2D86-5F35AE0EB4CE}"/>
              </a:ext>
            </a:extLst>
          </p:cNvPr>
          <p:cNvPicPr>
            <a:picLocks noChangeAspect="1"/>
          </p:cNvPicPr>
          <p:nvPr/>
        </p:nvPicPr>
        <p:blipFill>
          <a:blip r:embed="rId4"/>
          <a:stretch>
            <a:fillRect/>
          </a:stretch>
        </p:blipFill>
        <p:spPr>
          <a:xfrm>
            <a:off x="2667000" y="2160012"/>
            <a:ext cx="14478000" cy="7576940"/>
          </a:xfrm>
          <a:prstGeom prst="rect">
            <a:avLst/>
          </a:prstGeom>
        </p:spPr>
      </p:pic>
    </p:spTree>
    <p:extLst>
      <p:ext uri="{BB962C8B-B14F-4D97-AF65-F5344CB8AC3E}">
        <p14:creationId xmlns:p14="http://schemas.microsoft.com/office/powerpoint/2010/main" val="158644653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355</Words>
  <Application>Microsoft Office PowerPoint</Application>
  <PresentationFormat>Custom</PresentationFormat>
  <Paragraphs>88</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Calibri</vt:lpstr>
      <vt:lpstr>Open Sauce</vt:lpstr>
      <vt:lpstr>Cantora One</vt:lpstr>
      <vt:lpstr>Butcherman Caps</vt:lpstr>
      <vt:lpstr>TT Commons Pro</vt:lpstr>
      <vt:lpstr>Open Sauce Bold</vt:lpstr>
      <vt:lpstr>Jeepers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KARLHEINZ ASYLUM</dc:title>
  <cp:lastModifiedBy>gauraang21csu319</cp:lastModifiedBy>
  <cp:revision>4</cp:revision>
  <dcterms:created xsi:type="dcterms:W3CDTF">2006-08-16T00:00:00Z</dcterms:created>
  <dcterms:modified xsi:type="dcterms:W3CDTF">2023-12-27T08:42:59Z</dcterms:modified>
  <dc:identifier>DAFxpb_xLag</dc:identifier>
</cp:coreProperties>
</file>